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90" r:id="rId3"/>
    <p:sldId id="385" r:id="rId4"/>
    <p:sldId id="412" r:id="rId5"/>
    <p:sldId id="413" r:id="rId6"/>
    <p:sldId id="414" r:id="rId7"/>
    <p:sldId id="415" r:id="rId8"/>
    <p:sldId id="417" r:id="rId9"/>
    <p:sldId id="421" r:id="rId10"/>
    <p:sldId id="418" r:id="rId11"/>
    <p:sldId id="419" r:id="rId12"/>
    <p:sldId id="420" r:id="rId13"/>
    <p:sldId id="410" r:id="rId14"/>
    <p:sldId id="389" r:id="rId15"/>
    <p:sldId id="416" r:id="rId16"/>
  </p:sldIdLst>
  <p:sldSz cx="9144000" cy="6858000" type="screen4x3"/>
  <p:notesSz cx="6742113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8B197F-67DC-43F9-90EB-9E8985F42D4D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86D4350-AAE8-4A58-AD56-0F31FB764519}">
      <dgm:prSet phldrT="[Text]"/>
      <dgm:spPr/>
      <dgm:t>
        <a:bodyPr/>
        <a:lstStyle/>
        <a:p>
          <a:r>
            <a:rPr lang="en-US" dirty="0">
              <a:cs typeface="Calibri"/>
            </a:rPr>
            <a:t>Part </a:t>
          </a:r>
          <a:r>
            <a:rPr lang="en-GB" dirty="0">
              <a:cs typeface="Calibri"/>
            </a:rPr>
            <a:t>A – </a:t>
          </a:r>
          <a:r>
            <a:rPr lang="en-US" dirty="0">
              <a:cs typeface="Calibri"/>
            </a:rPr>
            <a:t>Micro presentation (formative and summative) 5% deduction if slides are not uploaded to Turnitin</a:t>
          </a:r>
          <a:endParaRPr lang="en-GB" sz="3000" dirty="0">
            <a:latin typeface="Calibri"/>
            <a:cs typeface="Calibri"/>
          </a:endParaRPr>
        </a:p>
      </dgm:t>
    </dgm:pt>
    <dgm:pt modelId="{623316BA-79F2-4C5D-A62E-43FA313BADEE}" type="parTrans" cxnId="{DEBC81DE-AE2B-41FF-A641-227BE3280050}">
      <dgm:prSet/>
      <dgm:spPr/>
      <dgm:t>
        <a:bodyPr/>
        <a:lstStyle/>
        <a:p>
          <a:endParaRPr lang="en-GB"/>
        </a:p>
      </dgm:t>
    </dgm:pt>
    <dgm:pt modelId="{54DBA851-7212-45B5-9DB9-0A9D127A1927}" type="sibTrans" cxnId="{DEBC81DE-AE2B-41FF-A641-227BE3280050}">
      <dgm:prSet/>
      <dgm:spPr/>
      <dgm:t>
        <a:bodyPr/>
        <a:lstStyle/>
        <a:p>
          <a:endParaRPr lang="en-GB"/>
        </a:p>
      </dgm:t>
    </dgm:pt>
    <dgm:pt modelId="{3F3B5BAC-004F-4B30-8755-564BB2CD8687}">
      <dgm:prSet phldrT="[Text]"/>
      <dgm:spPr/>
      <dgm:t>
        <a:bodyPr/>
        <a:lstStyle/>
        <a:p>
          <a:r>
            <a:rPr lang="en-GB" dirty="0"/>
            <a:t>Peer review and tutor review on Monday 11</a:t>
          </a:r>
          <a:r>
            <a:rPr lang="en-GB" baseline="30000" dirty="0"/>
            <a:t>th</a:t>
          </a:r>
          <a:r>
            <a:rPr lang="en-GB" dirty="0"/>
            <a:t> November between 9.30 and 12.00. in the taught session. </a:t>
          </a:r>
          <a:r>
            <a:rPr lang="en-US" b="1" u="sng" dirty="0">
              <a:cs typeface="Calibri"/>
            </a:rPr>
            <a:t> </a:t>
          </a:r>
          <a:endParaRPr lang="en-GB" dirty="0">
            <a:cs typeface="Calibri"/>
          </a:endParaRPr>
        </a:p>
      </dgm:t>
    </dgm:pt>
    <dgm:pt modelId="{4B7AD9FD-334B-4392-9CF0-FB02539EC1C6}" type="parTrans" cxnId="{1487AD2A-A221-40BC-8115-4FE5882C9634}">
      <dgm:prSet/>
      <dgm:spPr/>
      <dgm:t>
        <a:bodyPr/>
        <a:lstStyle/>
        <a:p>
          <a:endParaRPr lang="en-GB"/>
        </a:p>
      </dgm:t>
    </dgm:pt>
    <dgm:pt modelId="{C3DD5D00-8DB1-46F3-BFDD-2B7604425FB6}" type="sibTrans" cxnId="{1487AD2A-A221-40BC-8115-4FE5882C9634}">
      <dgm:prSet/>
      <dgm:spPr/>
      <dgm:t>
        <a:bodyPr/>
        <a:lstStyle/>
        <a:p>
          <a:endParaRPr lang="en-GB"/>
        </a:p>
      </dgm:t>
    </dgm:pt>
    <dgm:pt modelId="{654FBE5B-413E-4F2B-91EE-8033F67D164E}">
      <dgm:prSet phldrT="[Text]"/>
      <dgm:spPr/>
      <dgm:t>
        <a:bodyPr/>
        <a:lstStyle/>
        <a:p>
          <a:r>
            <a:rPr lang="en-GB" dirty="0">
              <a:cs typeface="Calibri"/>
            </a:rPr>
            <a:t>Part B  – Presentation of 15  minutes with up to 10 minutes of questions (Summative – 80% of the marks)</a:t>
          </a:r>
          <a:endParaRPr lang="en-US" dirty="0">
            <a:cs typeface="Calibri"/>
          </a:endParaRPr>
        </a:p>
      </dgm:t>
    </dgm:pt>
    <dgm:pt modelId="{9EB59610-E895-4649-A77C-DA0348B597D6}" type="parTrans" cxnId="{E8D6B67F-0A93-4EE0-8B71-CF4C1D5C4325}">
      <dgm:prSet/>
      <dgm:spPr/>
      <dgm:t>
        <a:bodyPr/>
        <a:lstStyle/>
        <a:p>
          <a:endParaRPr lang="en-GB"/>
        </a:p>
      </dgm:t>
    </dgm:pt>
    <dgm:pt modelId="{78821862-F1C0-428A-8F90-3C345F3F2F94}" type="sibTrans" cxnId="{E8D6B67F-0A93-4EE0-8B71-CF4C1D5C4325}">
      <dgm:prSet/>
      <dgm:spPr/>
      <dgm:t>
        <a:bodyPr/>
        <a:lstStyle/>
        <a:p>
          <a:endParaRPr lang="en-GB"/>
        </a:p>
      </dgm:t>
    </dgm:pt>
    <dgm:pt modelId="{569F5831-8435-4AF6-8BC8-A3131939D64C}">
      <dgm:prSet phldrT="[Text]"/>
      <dgm:spPr/>
      <dgm:t>
        <a:bodyPr/>
        <a:lstStyle/>
        <a:p>
          <a:r>
            <a:rPr lang="en-GB" dirty="0"/>
            <a:t>Submit </a:t>
          </a:r>
          <a:r>
            <a:rPr lang="en-GB" dirty="0" err="1"/>
            <a:t>powerpoint</a:t>
          </a:r>
          <a:r>
            <a:rPr lang="en-GB" dirty="0"/>
            <a:t> slides by Thursday 19</a:t>
          </a:r>
          <a:r>
            <a:rPr lang="en-GB" baseline="30000" dirty="0"/>
            <a:t>th</a:t>
          </a:r>
          <a:r>
            <a:rPr lang="en-GB" dirty="0"/>
            <a:t> December 2019 14.59 GMT.  </a:t>
          </a:r>
          <a:endParaRPr lang="en-GB" dirty="0">
            <a:cs typeface="Calibri"/>
          </a:endParaRPr>
        </a:p>
      </dgm:t>
    </dgm:pt>
    <dgm:pt modelId="{2CED11F0-7C00-4DEA-A2D7-68828B336F2F}" type="parTrans" cxnId="{72E8892B-3A3C-4CFF-A3C8-E2D86BF11FD9}">
      <dgm:prSet/>
      <dgm:spPr/>
      <dgm:t>
        <a:bodyPr/>
        <a:lstStyle/>
        <a:p>
          <a:endParaRPr lang="en-GB"/>
        </a:p>
      </dgm:t>
    </dgm:pt>
    <dgm:pt modelId="{F4011067-2070-4909-A021-CC8E46C3BDCD}" type="sibTrans" cxnId="{72E8892B-3A3C-4CFF-A3C8-E2D86BF11FD9}">
      <dgm:prSet/>
      <dgm:spPr/>
      <dgm:t>
        <a:bodyPr/>
        <a:lstStyle/>
        <a:p>
          <a:endParaRPr lang="en-GB"/>
        </a:p>
      </dgm:t>
    </dgm:pt>
    <dgm:pt modelId="{CE157752-06FD-4919-803F-32B097FB164F}">
      <dgm:prSet phldrT="[Text]"/>
      <dgm:spPr/>
      <dgm:t>
        <a:bodyPr/>
        <a:lstStyle/>
        <a:p>
          <a:r>
            <a:rPr lang="en-GB" dirty="0"/>
            <a:t>Deliver the Presentation on Monday 6</a:t>
          </a:r>
          <a:r>
            <a:rPr lang="en-GB" baseline="30000" dirty="0"/>
            <a:t>th</a:t>
          </a:r>
          <a:r>
            <a:rPr lang="en-GB" dirty="0"/>
            <a:t> January 2020.  You will be allocated a time slot between 10 am and 5.30pm.. </a:t>
          </a:r>
          <a:endParaRPr lang="en-GB" b="1" dirty="0">
            <a:cs typeface="Calibri"/>
          </a:endParaRPr>
        </a:p>
      </dgm:t>
    </dgm:pt>
    <dgm:pt modelId="{44B09392-197D-412C-963C-0A68AD2BB371}" type="parTrans" cxnId="{39D750BC-5C11-4B59-AEF1-44B2B05D1990}">
      <dgm:prSet/>
      <dgm:spPr/>
      <dgm:t>
        <a:bodyPr/>
        <a:lstStyle/>
        <a:p>
          <a:endParaRPr lang="en-GB"/>
        </a:p>
      </dgm:t>
    </dgm:pt>
    <dgm:pt modelId="{4C0BA3E9-81A5-40C0-80A4-730D3D0C81EE}" type="sibTrans" cxnId="{39D750BC-5C11-4B59-AEF1-44B2B05D1990}">
      <dgm:prSet/>
      <dgm:spPr/>
      <dgm:t>
        <a:bodyPr/>
        <a:lstStyle/>
        <a:p>
          <a:endParaRPr lang="en-GB"/>
        </a:p>
      </dgm:t>
    </dgm:pt>
    <dgm:pt modelId="{4CD65F7D-AD70-4277-BF36-3008A36B0BD0}">
      <dgm:prSet phldrT="[Text]" custT="1"/>
      <dgm:spPr/>
      <dgm:t>
        <a:bodyPr/>
        <a:lstStyle/>
        <a:p>
          <a:r>
            <a:rPr lang="en-GB" sz="1400" dirty="0"/>
            <a:t>Submit slide(s) to Turnitin by Friday 8</a:t>
          </a:r>
          <a:r>
            <a:rPr lang="en-GB" sz="1400" baseline="30000" dirty="0"/>
            <a:t>th</a:t>
          </a:r>
          <a:r>
            <a:rPr lang="en-GB" sz="1400" dirty="0"/>
            <a:t> November 2019 14.59GMT. </a:t>
          </a:r>
          <a:endParaRPr lang="en-GB" sz="1400" b="1" u="sng" dirty="0">
            <a:latin typeface="Calibri"/>
            <a:cs typeface="Calibri"/>
          </a:endParaRPr>
        </a:p>
      </dgm:t>
    </dgm:pt>
    <dgm:pt modelId="{F70C0C5C-23CF-4FA5-9916-902831C99B83}" type="parTrans" cxnId="{4FE0E4B9-3C3F-43E3-8491-3DBCB7EF8300}">
      <dgm:prSet/>
      <dgm:spPr/>
      <dgm:t>
        <a:bodyPr/>
        <a:lstStyle/>
        <a:p>
          <a:endParaRPr lang="en-GB"/>
        </a:p>
      </dgm:t>
    </dgm:pt>
    <dgm:pt modelId="{AC38F7A6-5A83-4B9F-8728-233F821394FB}" type="sibTrans" cxnId="{4FE0E4B9-3C3F-43E3-8491-3DBCB7EF8300}">
      <dgm:prSet/>
      <dgm:spPr/>
      <dgm:t>
        <a:bodyPr/>
        <a:lstStyle/>
        <a:p>
          <a:endParaRPr lang="en-GB"/>
        </a:p>
      </dgm:t>
    </dgm:pt>
    <dgm:pt modelId="{A10BECBF-53AD-4414-90A6-3450CDD713A9}">
      <dgm:prSet phldrT="[Text]"/>
      <dgm:spPr/>
      <dgm:t>
        <a:bodyPr/>
        <a:lstStyle/>
        <a:p>
          <a:r>
            <a:rPr lang="en-GB" b="1" dirty="0">
              <a:cs typeface="Calibri"/>
            </a:rPr>
            <a:t>Part C: Academic Blog of up to 800 words. Advocate/argue for developments in ECEC policy in a specific context from a specific theoretical position (Summative – 20% of the marks).</a:t>
          </a:r>
        </a:p>
      </dgm:t>
    </dgm:pt>
    <dgm:pt modelId="{218803E8-A2AB-4344-9DB6-9529A09E662E}" type="parTrans" cxnId="{46E3A239-A307-44F6-A278-3EAE6A0EFD6F}">
      <dgm:prSet/>
      <dgm:spPr/>
      <dgm:t>
        <a:bodyPr/>
        <a:lstStyle/>
        <a:p>
          <a:endParaRPr lang="en-GB"/>
        </a:p>
      </dgm:t>
    </dgm:pt>
    <dgm:pt modelId="{5D6B6346-B514-4DC4-88ED-CD3958DF70C6}" type="sibTrans" cxnId="{46E3A239-A307-44F6-A278-3EAE6A0EFD6F}">
      <dgm:prSet/>
      <dgm:spPr/>
      <dgm:t>
        <a:bodyPr/>
        <a:lstStyle/>
        <a:p>
          <a:endParaRPr lang="en-GB"/>
        </a:p>
      </dgm:t>
    </dgm:pt>
    <dgm:pt modelId="{CCA7FBF9-19EF-47B1-9784-28C1EA96DCB4}">
      <dgm:prSet phldrT="[Text]"/>
      <dgm:spPr/>
      <dgm:t>
        <a:bodyPr/>
        <a:lstStyle/>
        <a:p>
          <a:r>
            <a:rPr lang="en-GB" b="1" dirty="0">
              <a:cs typeface="Calibri"/>
            </a:rPr>
            <a:t>Submit by Tuesday 7</a:t>
          </a:r>
          <a:r>
            <a:rPr lang="en-GB" b="1" baseline="30000" dirty="0">
              <a:cs typeface="Calibri"/>
            </a:rPr>
            <a:t>th</a:t>
          </a:r>
          <a:r>
            <a:rPr lang="en-GB" b="1" dirty="0">
              <a:cs typeface="Calibri"/>
            </a:rPr>
            <a:t> January 2020 at 14.59 GMT.</a:t>
          </a:r>
        </a:p>
      </dgm:t>
    </dgm:pt>
    <dgm:pt modelId="{F95C2A5D-23F5-44B5-B378-39809FBBF6D1}" type="parTrans" cxnId="{787C2F68-15F5-428D-A071-4DFE7EA2A42E}">
      <dgm:prSet/>
      <dgm:spPr/>
      <dgm:t>
        <a:bodyPr/>
        <a:lstStyle/>
        <a:p>
          <a:endParaRPr lang="en-GB"/>
        </a:p>
      </dgm:t>
    </dgm:pt>
    <dgm:pt modelId="{897E54A0-D13D-429A-98BA-5D92477B2F28}" type="sibTrans" cxnId="{787C2F68-15F5-428D-A071-4DFE7EA2A42E}">
      <dgm:prSet/>
      <dgm:spPr/>
      <dgm:t>
        <a:bodyPr/>
        <a:lstStyle/>
        <a:p>
          <a:endParaRPr lang="en-GB"/>
        </a:p>
      </dgm:t>
    </dgm:pt>
    <dgm:pt modelId="{645A6B3B-FE0B-4C01-90D6-3D906F8C9EE3}" type="pres">
      <dgm:prSet presAssocID="{608B197F-67DC-43F9-90EB-9E8985F42D4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1D24C18-FD2F-4CA2-8315-64B5BEFFE4B0}" type="pres">
      <dgm:prSet presAssocID="{C86D4350-AAE8-4A58-AD56-0F31FB764519}" presName="root" presStyleCnt="0"/>
      <dgm:spPr/>
    </dgm:pt>
    <dgm:pt modelId="{E799B185-94DC-48DE-9F48-83C600865341}" type="pres">
      <dgm:prSet presAssocID="{C86D4350-AAE8-4A58-AD56-0F31FB764519}" presName="rootComposite" presStyleCnt="0"/>
      <dgm:spPr/>
    </dgm:pt>
    <dgm:pt modelId="{15537E48-C5B0-43A3-AF53-A5717B49AC0C}" type="pres">
      <dgm:prSet presAssocID="{C86D4350-AAE8-4A58-AD56-0F31FB764519}" presName="rootText" presStyleLbl="node1" presStyleIdx="0" presStyleCnt="3" custScaleX="98163" custScaleY="87637"/>
      <dgm:spPr/>
    </dgm:pt>
    <dgm:pt modelId="{F612AE14-4644-4B44-AC8A-455DD6B4CF6A}" type="pres">
      <dgm:prSet presAssocID="{C86D4350-AAE8-4A58-AD56-0F31FB764519}" presName="rootConnector" presStyleLbl="node1" presStyleIdx="0" presStyleCnt="3"/>
      <dgm:spPr/>
    </dgm:pt>
    <dgm:pt modelId="{31E0788F-C731-4D62-AF0A-C8B4EE4EE23C}" type="pres">
      <dgm:prSet presAssocID="{C86D4350-AAE8-4A58-AD56-0F31FB764519}" presName="childShape" presStyleCnt="0"/>
      <dgm:spPr/>
    </dgm:pt>
    <dgm:pt modelId="{420C6BAB-DA4A-405A-BA54-B03FA18E8988}" type="pres">
      <dgm:prSet presAssocID="{F70C0C5C-23CF-4FA5-9916-902831C99B83}" presName="Name13" presStyleLbl="parChTrans1D2" presStyleIdx="0" presStyleCnt="5"/>
      <dgm:spPr/>
    </dgm:pt>
    <dgm:pt modelId="{2F0B2CAE-AE6F-4626-A93B-26140F08AD6E}" type="pres">
      <dgm:prSet presAssocID="{4CD65F7D-AD70-4277-BF36-3008A36B0BD0}" presName="childText" presStyleLbl="bgAcc1" presStyleIdx="0" presStyleCnt="5">
        <dgm:presLayoutVars>
          <dgm:bulletEnabled val="1"/>
        </dgm:presLayoutVars>
      </dgm:prSet>
      <dgm:spPr/>
    </dgm:pt>
    <dgm:pt modelId="{49B74BA4-613C-41BF-BBFC-05BFB21CA779}" type="pres">
      <dgm:prSet presAssocID="{4B7AD9FD-334B-4392-9CF0-FB02539EC1C6}" presName="Name13" presStyleLbl="parChTrans1D2" presStyleIdx="1" presStyleCnt="5"/>
      <dgm:spPr/>
    </dgm:pt>
    <dgm:pt modelId="{A7E7C2F1-1852-4278-84E5-37D392248C49}" type="pres">
      <dgm:prSet presAssocID="{3F3B5BAC-004F-4B30-8755-564BB2CD8687}" presName="childText" presStyleLbl="bgAcc1" presStyleIdx="1" presStyleCnt="5">
        <dgm:presLayoutVars>
          <dgm:bulletEnabled val="1"/>
        </dgm:presLayoutVars>
      </dgm:prSet>
      <dgm:spPr/>
    </dgm:pt>
    <dgm:pt modelId="{C6B4483A-1EFE-4FCA-8BB3-296415C2C56C}" type="pres">
      <dgm:prSet presAssocID="{654FBE5B-413E-4F2B-91EE-8033F67D164E}" presName="root" presStyleCnt="0"/>
      <dgm:spPr/>
    </dgm:pt>
    <dgm:pt modelId="{3C439738-2EF7-42D8-B7E5-B6110B4625E5}" type="pres">
      <dgm:prSet presAssocID="{654FBE5B-413E-4F2B-91EE-8033F67D164E}" presName="rootComposite" presStyleCnt="0"/>
      <dgm:spPr/>
    </dgm:pt>
    <dgm:pt modelId="{332285A7-6BD0-4562-A700-0CDDEDA82BD2}" type="pres">
      <dgm:prSet presAssocID="{654FBE5B-413E-4F2B-91EE-8033F67D164E}" presName="rootText" presStyleLbl="node1" presStyleIdx="1" presStyleCnt="3"/>
      <dgm:spPr/>
    </dgm:pt>
    <dgm:pt modelId="{4EADAFFE-B28A-4750-A5FC-7480A5009AA6}" type="pres">
      <dgm:prSet presAssocID="{654FBE5B-413E-4F2B-91EE-8033F67D164E}" presName="rootConnector" presStyleLbl="node1" presStyleIdx="1" presStyleCnt="3"/>
      <dgm:spPr/>
    </dgm:pt>
    <dgm:pt modelId="{425E3FF2-5D10-4A4C-BFD8-36A9D1876E7A}" type="pres">
      <dgm:prSet presAssocID="{654FBE5B-413E-4F2B-91EE-8033F67D164E}" presName="childShape" presStyleCnt="0"/>
      <dgm:spPr/>
    </dgm:pt>
    <dgm:pt modelId="{CC14BEC2-82CD-4F0D-870E-F639DBE15F85}" type="pres">
      <dgm:prSet presAssocID="{2CED11F0-7C00-4DEA-A2D7-68828B336F2F}" presName="Name13" presStyleLbl="parChTrans1D2" presStyleIdx="2" presStyleCnt="5"/>
      <dgm:spPr/>
    </dgm:pt>
    <dgm:pt modelId="{6CD8C830-A5CA-4A2F-BA06-E6EC2415E4D8}" type="pres">
      <dgm:prSet presAssocID="{569F5831-8435-4AF6-8BC8-A3131939D64C}" presName="childText" presStyleLbl="bgAcc1" presStyleIdx="2" presStyleCnt="5">
        <dgm:presLayoutVars>
          <dgm:bulletEnabled val="1"/>
        </dgm:presLayoutVars>
      </dgm:prSet>
      <dgm:spPr/>
    </dgm:pt>
    <dgm:pt modelId="{C7AAED7C-B67A-44BB-9A30-36158ED95B17}" type="pres">
      <dgm:prSet presAssocID="{44B09392-197D-412C-963C-0A68AD2BB371}" presName="Name13" presStyleLbl="parChTrans1D2" presStyleIdx="3" presStyleCnt="5"/>
      <dgm:spPr/>
    </dgm:pt>
    <dgm:pt modelId="{2D6BAD52-DC12-4FB6-AC61-0DE3C0F5F427}" type="pres">
      <dgm:prSet presAssocID="{CE157752-06FD-4919-803F-32B097FB164F}" presName="childText" presStyleLbl="bgAcc1" presStyleIdx="3" presStyleCnt="5">
        <dgm:presLayoutVars>
          <dgm:bulletEnabled val="1"/>
        </dgm:presLayoutVars>
      </dgm:prSet>
      <dgm:spPr/>
    </dgm:pt>
    <dgm:pt modelId="{C7EFF2C1-0DC2-40AF-9F9B-F36382AFBCBB}" type="pres">
      <dgm:prSet presAssocID="{A10BECBF-53AD-4414-90A6-3450CDD713A9}" presName="root" presStyleCnt="0"/>
      <dgm:spPr/>
    </dgm:pt>
    <dgm:pt modelId="{69BFA6E1-DC55-4CC7-8870-A0BD06E24600}" type="pres">
      <dgm:prSet presAssocID="{A10BECBF-53AD-4414-90A6-3450CDD713A9}" presName="rootComposite" presStyleCnt="0"/>
      <dgm:spPr/>
    </dgm:pt>
    <dgm:pt modelId="{1AAF248F-1AA2-4B45-8789-6A7990797251}" type="pres">
      <dgm:prSet presAssocID="{A10BECBF-53AD-4414-90A6-3450CDD713A9}" presName="rootText" presStyleLbl="node1" presStyleIdx="2" presStyleCnt="3"/>
      <dgm:spPr/>
    </dgm:pt>
    <dgm:pt modelId="{9B29463D-7636-4414-93A4-F6E7A8A06458}" type="pres">
      <dgm:prSet presAssocID="{A10BECBF-53AD-4414-90A6-3450CDD713A9}" presName="rootConnector" presStyleLbl="node1" presStyleIdx="2" presStyleCnt="3"/>
      <dgm:spPr/>
    </dgm:pt>
    <dgm:pt modelId="{DBCD9E39-DD60-4EC0-8578-5A1D5EFB447F}" type="pres">
      <dgm:prSet presAssocID="{A10BECBF-53AD-4414-90A6-3450CDD713A9}" presName="childShape" presStyleCnt="0"/>
      <dgm:spPr/>
    </dgm:pt>
    <dgm:pt modelId="{C385B573-E22F-47F8-81FD-71B92E9E9981}" type="pres">
      <dgm:prSet presAssocID="{F95C2A5D-23F5-44B5-B378-39809FBBF6D1}" presName="Name13" presStyleLbl="parChTrans1D2" presStyleIdx="4" presStyleCnt="5"/>
      <dgm:spPr/>
    </dgm:pt>
    <dgm:pt modelId="{59C779F7-17A7-4038-8290-AD56839F8259}" type="pres">
      <dgm:prSet presAssocID="{CCA7FBF9-19EF-47B1-9784-28C1EA96DCB4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8C54E422-543E-4A70-AD81-E255103DFF9D}" type="presOf" srcId="{608B197F-67DC-43F9-90EB-9E8985F42D4D}" destId="{645A6B3B-FE0B-4C01-90D6-3D906F8C9EE3}" srcOrd="0" destOrd="0" presId="urn:microsoft.com/office/officeart/2005/8/layout/hierarchy3"/>
    <dgm:cxn modelId="{1C7E5823-5980-419A-96C5-6BBD612FB1C9}" type="presOf" srcId="{C86D4350-AAE8-4A58-AD56-0F31FB764519}" destId="{15537E48-C5B0-43A3-AF53-A5717B49AC0C}" srcOrd="0" destOrd="0" presId="urn:microsoft.com/office/officeart/2005/8/layout/hierarchy3"/>
    <dgm:cxn modelId="{1487AD2A-A221-40BC-8115-4FE5882C9634}" srcId="{C86D4350-AAE8-4A58-AD56-0F31FB764519}" destId="{3F3B5BAC-004F-4B30-8755-564BB2CD8687}" srcOrd="1" destOrd="0" parTransId="{4B7AD9FD-334B-4392-9CF0-FB02539EC1C6}" sibTransId="{C3DD5D00-8DB1-46F3-BFDD-2B7604425FB6}"/>
    <dgm:cxn modelId="{72E8892B-3A3C-4CFF-A3C8-E2D86BF11FD9}" srcId="{654FBE5B-413E-4F2B-91EE-8033F67D164E}" destId="{569F5831-8435-4AF6-8BC8-A3131939D64C}" srcOrd="0" destOrd="0" parTransId="{2CED11F0-7C00-4DEA-A2D7-68828B336F2F}" sibTransId="{F4011067-2070-4909-A021-CC8E46C3BDCD}"/>
    <dgm:cxn modelId="{E38ECC30-E58B-4A20-8831-CE29345DF6FE}" type="presOf" srcId="{654FBE5B-413E-4F2B-91EE-8033F67D164E}" destId="{332285A7-6BD0-4562-A700-0CDDEDA82BD2}" srcOrd="0" destOrd="0" presId="urn:microsoft.com/office/officeart/2005/8/layout/hierarchy3"/>
    <dgm:cxn modelId="{E023AA34-978D-42F5-8F42-DF8F4A8E43A8}" type="presOf" srcId="{A10BECBF-53AD-4414-90A6-3450CDD713A9}" destId="{9B29463D-7636-4414-93A4-F6E7A8A06458}" srcOrd="1" destOrd="0" presId="urn:microsoft.com/office/officeart/2005/8/layout/hierarchy3"/>
    <dgm:cxn modelId="{46E3A239-A307-44F6-A278-3EAE6A0EFD6F}" srcId="{608B197F-67DC-43F9-90EB-9E8985F42D4D}" destId="{A10BECBF-53AD-4414-90A6-3450CDD713A9}" srcOrd="2" destOrd="0" parTransId="{218803E8-A2AB-4344-9DB6-9529A09E662E}" sibTransId="{5D6B6346-B514-4DC4-88ED-CD3958DF70C6}"/>
    <dgm:cxn modelId="{787C2F68-15F5-428D-A071-4DFE7EA2A42E}" srcId="{A10BECBF-53AD-4414-90A6-3450CDD713A9}" destId="{CCA7FBF9-19EF-47B1-9784-28C1EA96DCB4}" srcOrd="0" destOrd="0" parTransId="{F95C2A5D-23F5-44B5-B378-39809FBBF6D1}" sibTransId="{897E54A0-D13D-429A-98BA-5D92477B2F28}"/>
    <dgm:cxn modelId="{6D927E6A-57A2-4DD7-82BF-D30A66A1D12D}" type="presOf" srcId="{3F3B5BAC-004F-4B30-8755-564BB2CD8687}" destId="{A7E7C2F1-1852-4278-84E5-37D392248C49}" srcOrd="0" destOrd="0" presId="urn:microsoft.com/office/officeart/2005/8/layout/hierarchy3"/>
    <dgm:cxn modelId="{8AD06E5A-6DBD-4C21-AAC7-A16CD7C3F523}" type="presOf" srcId="{F70C0C5C-23CF-4FA5-9916-902831C99B83}" destId="{420C6BAB-DA4A-405A-BA54-B03FA18E8988}" srcOrd="0" destOrd="0" presId="urn:microsoft.com/office/officeart/2005/8/layout/hierarchy3"/>
    <dgm:cxn modelId="{737C407F-A49F-4BF2-A1EB-94C613CF6754}" type="presOf" srcId="{569F5831-8435-4AF6-8BC8-A3131939D64C}" destId="{6CD8C830-A5CA-4A2F-BA06-E6EC2415E4D8}" srcOrd="0" destOrd="0" presId="urn:microsoft.com/office/officeart/2005/8/layout/hierarchy3"/>
    <dgm:cxn modelId="{E8D6B67F-0A93-4EE0-8B71-CF4C1D5C4325}" srcId="{608B197F-67DC-43F9-90EB-9E8985F42D4D}" destId="{654FBE5B-413E-4F2B-91EE-8033F67D164E}" srcOrd="1" destOrd="0" parTransId="{9EB59610-E895-4649-A77C-DA0348B597D6}" sibTransId="{78821862-F1C0-428A-8F90-3C345F3F2F94}"/>
    <dgm:cxn modelId="{3DDC0D9C-B140-479E-8D4A-E30F9D9DE340}" type="presOf" srcId="{C86D4350-AAE8-4A58-AD56-0F31FB764519}" destId="{F612AE14-4644-4B44-AC8A-455DD6B4CF6A}" srcOrd="1" destOrd="0" presId="urn:microsoft.com/office/officeart/2005/8/layout/hierarchy3"/>
    <dgm:cxn modelId="{AE9276A0-410C-4816-9B96-59960DE6277E}" type="presOf" srcId="{CE157752-06FD-4919-803F-32B097FB164F}" destId="{2D6BAD52-DC12-4FB6-AC61-0DE3C0F5F427}" srcOrd="0" destOrd="0" presId="urn:microsoft.com/office/officeart/2005/8/layout/hierarchy3"/>
    <dgm:cxn modelId="{F258F8A4-436D-4755-B24B-7F789AB36117}" type="presOf" srcId="{F95C2A5D-23F5-44B5-B378-39809FBBF6D1}" destId="{C385B573-E22F-47F8-81FD-71B92E9E9981}" srcOrd="0" destOrd="0" presId="urn:microsoft.com/office/officeart/2005/8/layout/hierarchy3"/>
    <dgm:cxn modelId="{87C481B4-037E-40A1-96D1-C4C0C7D75089}" type="presOf" srcId="{44B09392-197D-412C-963C-0A68AD2BB371}" destId="{C7AAED7C-B67A-44BB-9A30-36158ED95B17}" srcOrd="0" destOrd="0" presId="urn:microsoft.com/office/officeart/2005/8/layout/hierarchy3"/>
    <dgm:cxn modelId="{F5C329B6-F761-44D1-8435-CAC3E12BC538}" type="presOf" srcId="{4CD65F7D-AD70-4277-BF36-3008A36B0BD0}" destId="{2F0B2CAE-AE6F-4626-A93B-26140F08AD6E}" srcOrd="0" destOrd="0" presId="urn:microsoft.com/office/officeart/2005/8/layout/hierarchy3"/>
    <dgm:cxn modelId="{4FE0E4B9-3C3F-43E3-8491-3DBCB7EF8300}" srcId="{C86D4350-AAE8-4A58-AD56-0F31FB764519}" destId="{4CD65F7D-AD70-4277-BF36-3008A36B0BD0}" srcOrd="0" destOrd="0" parTransId="{F70C0C5C-23CF-4FA5-9916-902831C99B83}" sibTransId="{AC38F7A6-5A83-4B9F-8728-233F821394FB}"/>
    <dgm:cxn modelId="{39D750BC-5C11-4B59-AEF1-44B2B05D1990}" srcId="{654FBE5B-413E-4F2B-91EE-8033F67D164E}" destId="{CE157752-06FD-4919-803F-32B097FB164F}" srcOrd="1" destOrd="0" parTransId="{44B09392-197D-412C-963C-0A68AD2BB371}" sibTransId="{4C0BA3E9-81A5-40C0-80A4-730D3D0C81EE}"/>
    <dgm:cxn modelId="{6C3491D1-7B7B-4E97-823D-0B2E7EB49818}" type="presOf" srcId="{654FBE5B-413E-4F2B-91EE-8033F67D164E}" destId="{4EADAFFE-B28A-4750-A5FC-7480A5009AA6}" srcOrd="1" destOrd="0" presId="urn:microsoft.com/office/officeart/2005/8/layout/hierarchy3"/>
    <dgm:cxn modelId="{21ACEEDC-079A-4FB7-BD6E-614F193AEBF3}" type="presOf" srcId="{A10BECBF-53AD-4414-90A6-3450CDD713A9}" destId="{1AAF248F-1AA2-4B45-8789-6A7990797251}" srcOrd="0" destOrd="0" presId="urn:microsoft.com/office/officeart/2005/8/layout/hierarchy3"/>
    <dgm:cxn modelId="{DEBC81DE-AE2B-41FF-A641-227BE3280050}" srcId="{608B197F-67DC-43F9-90EB-9E8985F42D4D}" destId="{C86D4350-AAE8-4A58-AD56-0F31FB764519}" srcOrd="0" destOrd="0" parTransId="{623316BA-79F2-4C5D-A62E-43FA313BADEE}" sibTransId="{54DBA851-7212-45B5-9DB9-0A9D127A1927}"/>
    <dgm:cxn modelId="{7049B8E5-CF93-4CD3-B257-D31D15892D94}" type="presOf" srcId="{CCA7FBF9-19EF-47B1-9784-28C1EA96DCB4}" destId="{59C779F7-17A7-4038-8290-AD56839F8259}" srcOrd="0" destOrd="0" presId="urn:microsoft.com/office/officeart/2005/8/layout/hierarchy3"/>
    <dgm:cxn modelId="{E2F517F2-781E-4E88-9819-91034C803C68}" type="presOf" srcId="{2CED11F0-7C00-4DEA-A2D7-68828B336F2F}" destId="{CC14BEC2-82CD-4F0D-870E-F639DBE15F85}" srcOrd="0" destOrd="0" presId="urn:microsoft.com/office/officeart/2005/8/layout/hierarchy3"/>
    <dgm:cxn modelId="{433461F2-7C92-4BD1-9334-4D334B4D8EC2}" type="presOf" srcId="{4B7AD9FD-334B-4392-9CF0-FB02539EC1C6}" destId="{49B74BA4-613C-41BF-BBFC-05BFB21CA779}" srcOrd="0" destOrd="0" presId="urn:microsoft.com/office/officeart/2005/8/layout/hierarchy3"/>
    <dgm:cxn modelId="{1AE644B4-E138-4C70-8CD0-32A4D1BB2A3F}" type="presParOf" srcId="{645A6B3B-FE0B-4C01-90D6-3D906F8C9EE3}" destId="{81D24C18-FD2F-4CA2-8315-64B5BEFFE4B0}" srcOrd="0" destOrd="0" presId="urn:microsoft.com/office/officeart/2005/8/layout/hierarchy3"/>
    <dgm:cxn modelId="{0B6754B5-C856-41B4-B98E-1F059B879633}" type="presParOf" srcId="{81D24C18-FD2F-4CA2-8315-64B5BEFFE4B0}" destId="{E799B185-94DC-48DE-9F48-83C600865341}" srcOrd="0" destOrd="0" presId="urn:microsoft.com/office/officeart/2005/8/layout/hierarchy3"/>
    <dgm:cxn modelId="{BA706CA2-55EE-4046-A447-7F800BE4C6BF}" type="presParOf" srcId="{E799B185-94DC-48DE-9F48-83C600865341}" destId="{15537E48-C5B0-43A3-AF53-A5717B49AC0C}" srcOrd="0" destOrd="0" presId="urn:microsoft.com/office/officeart/2005/8/layout/hierarchy3"/>
    <dgm:cxn modelId="{6FF64B6B-D13A-4384-9E64-281C55A01E66}" type="presParOf" srcId="{E799B185-94DC-48DE-9F48-83C600865341}" destId="{F612AE14-4644-4B44-AC8A-455DD6B4CF6A}" srcOrd="1" destOrd="0" presId="urn:microsoft.com/office/officeart/2005/8/layout/hierarchy3"/>
    <dgm:cxn modelId="{A96DE2B0-763A-4659-9FBA-EEA86F92BDB8}" type="presParOf" srcId="{81D24C18-FD2F-4CA2-8315-64B5BEFFE4B0}" destId="{31E0788F-C731-4D62-AF0A-C8B4EE4EE23C}" srcOrd="1" destOrd="0" presId="urn:microsoft.com/office/officeart/2005/8/layout/hierarchy3"/>
    <dgm:cxn modelId="{087660D2-2ACB-40C9-8747-0D0CC24E8693}" type="presParOf" srcId="{31E0788F-C731-4D62-AF0A-C8B4EE4EE23C}" destId="{420C6BAB-DA4A-405A-BA54-B03FA18E8988}" srcOrd="0" destOrd="0" presId="urn:microsoft.com/office/officeart/2005/8/layout/hierarchy3"/>
    <dgm:cxn modelId="{06416301-F1D5-4CFB-84A9-C1C2F8ACE5E6}" type="presParOf" srcId="{31E0788F-C731-4D62-AF0A-C8B4EE4EE23C}" destId="{2F0B2CAE-AE6F-4626-A93B-26140F08AD6E}" srcOrd="1" destOrd="0" presId="urn:microsoft.com/office/officeart/2005/8/layout/hierarchy3"/>
    <dgm:cxn modelId="{8169C71E-13BF-4C9A-9998-119EDD6EC71A}" type="presParOf" srcId="{31E0788F-C731-4D62-AF0A-C8B4EE4EE23C}" destId="{49B74BA4-613C-41BF-BBFC-05BFB21CA779}" srcOrd="2" destOrd="0" presId="urn:microsoft.com/office/officeart/2005/8/layout/hierarchy3"/>
    <dgm:cxn modelId="{D816E66C-FD8C-4E8F-AF65-6641E9A0E6DC}" type="presParOf" srcId="{31E0788F-C731-4D62-AF0A-C8B4EE4EE23C}" destId="{A7E7C2F1-1852-4278-84E5-37D392248C49}" srcOrd="3" destOrd="0" presId="urn:microsoft.com/office/officeart/2005/8/layout/hierarchy3"/>
    <dgm:cxn modelId="{17CE257D-4E03-4F20-A367-BADAA7B8136E}" type="presParOf" srcId="{645A6B3B-FE0B-4C01-90D6-3D906F8C9EE3}" destId="{C6B4483A-1EFE-4FCA-8BB3-296415C2C56C}" srcOrd="1" destOrd="0" presId="urn:microsoft.com/office/officeart/2005/8/layout/hierarchy3"/>
    <dgm:cxn modelId="{CBD5D2AC-6268-4044-95B8-F635C930EF50}" type="presParOf" srcId="{C6B4483A-1EFE-4FCA-8BB3-296415C2C56C}" destId="{3C439738-2EF7-42D8-B7E5-B6110B4625E5}" srcOrd="0" destOrd="0" presId="urn:microsoft.com/office/officeart/2005/8/layout/hierarchy3"/>
    <dgm:cxn modelId="{D2AEA6A2-E9B0-4EA7-8481-7160DBB85251}" type="presParOf" srcId="{3C439738-2EF7-42D8-B7E5-B6110B4625E5}" destId="{332285A7-6BD0-4562-A700-0CDDEDA82BD2}" srcOrd="0" destOrd="0" presId="urn:microsoft.com/office/officeart/2005/8/layout/hierarchy3"/>
    <dgm:cxn modelId="{AD9B2C1D-27FF-4E06-9E89-A60F48D07010}" type="presParOf" srcId="{3C439738-2EF7-42D8-B7E5-B6110B4625E5}" destId="{4EADAFFE-B28A-4750-A5FC-7480A5009AA6}" srcOrd="1" destOrd="0" presId="urn:microsoft.com/office/officeart/2005/8/layout/hierarchy3"/>
    <dgm:cxn modelId="{D0D4F53C-AB64-410B-9D9F-53F39327ACF6}" type="presParOf" srcId="{C6B4483A-1EFE-4FCA-8BB3-296415C2C56C}" destId="{425E3FF2-5D10-4A4C-BFD8-36A9D1876E7A}" srcOrd="1" destOrd="0" presId="urn:microsoft.com/office/officeart/2005/8/layout/hierarchy3"/>
    <dgm:cxn modelId="{AFCC79CD-08B6-45AE-AF06-931CCE475976}" type="presParOf" srcId="{425E3FF2-5D10-4A4C-BFD8-36A9D1876E7A}" destId="{CC14BEC2-82CD-4F0D-870E-F639DBE15F85}" srcOrd="0" destOrd="0" presId="urn:microsoft.com/office/officeart/2005/8/layout/hierarchy3"/>
    <dgm:cxn modelId="{F3734066-A170-4052-AB03-6093438B4134}" type="presParOf" srcId="{425E3FF2-5D10-4A4C-BFD8-36A9D1876E7A}" destId="{6CD8C830-A5CA-4A2F-BA06-E6EC2415E4D8}" srcOrd="1" destOrd="0" presId="urn:microsoft.com/office/officeart/2005/8/layout/hierarchy3"/>
    <dgm:cxn modelId="{CA9F4E53-A2C6-4E8C-BBEF-1536A75D4804}" type="presParOf" srcId="{425E3FF2-5D10-4A4C-BFD8-36A9D1876E7A}" destId="{C7AAED7C-B67A-44BB-9A30-36158ED95B17}" srcOrd="2" destOrd="0" presId="urn:microsoft.com/office/officeart/2005/8/layout/hierarchy3"/>
    <dgm:cxn modelId="{77944E4C-1F44-4E16-A168-59DA07E052D6}" type="presParOf" srcId="{425E3FF2-5D10-4A4C-BFD8-36A9D1876E7A}" destId="{2D6BAD52-DC12-4FB6-AC61-0DE3C0F5F427}" srcOrd="3" destOrd="0" presId="urn:microsoft.com/office/officeart/2005/8/layout/hierarchy3"/>
    <dgm:cxn modelId="{DC7BA184-E8F3-40FD-A427-32CC34474D96}" type="presParOf" srcId="{645A6B3B-FE0B-4C01-90D6-3D906F8C9EE3}" destId="{C7EFF2C1-0DC2-40AF-9F9B-F36382AFBCBB}" srcOrd="2" destOrd="0" presId="urn:microsoft.com/office/officeart/2005/8/layout/hierarchy3"/>
    <dgm:cxn modelId="{E5BD8F81-FD22-4625-87FE-0B85444E43DF}" type="presParOf" srcId="{C7EFF2C1-0DC2-40AF-9F9B-F36382AFBCBB}" destId="{69BFA6E1-DC55-4CC7-8870-A0BD06E24600}" srcOrd="0" destOrd="0" presId="urn:microsoft.com/office/officeart/2005/8/layout/hierarchy3"/>
    <dgm:cxn modelId="{AF096C90-20B3-4A3B-AA85-184C12D9288F}" type="presParOf" srcId="{69BFA6E1-DC55-4CC7-8870-A0BD06E24600}" destId="{1AAF248F-1AA2-4B45-8789-6A7990797251}" srcOrd="0" destOrd="0" presId="urn:microsoft.com/office/officeart/2005/8/layout/hierarchy3"/>
    <dgm:cxn modelId="{953B2CFC-A393-4560-9285-247C18D5A6BF}" type="presParOf" srcId="{69BFA6E1-DC55-4CC7-8870-A0BD06E24600}" destId="{9B29463D-7636-4414-93A4-F6E7A8A06458}" srcOrd="1" destOrd="0" presId="urn:microsoft.com/office/officeart/2005/8/layout/hierarchy3"/>
    <dgm:cxn modelId="{D5156908-CF96-4F9B-A780-3199CD972004}" type="presParOf" srcId="{C7EFF2C1-0DC2-40AF-9F9B-F36382AFBCBB}" destId="{DBCD9E39-DD60-4EC0-8578-5A1D5EFB447F}" srcOrd="1" destOrd="0" presId="urn:microsoft.com/office/officeart/2005/8/layout/hierarchy3"/>
    <dgm:cxn modelId="{D438C812-CFC0-4526-921E-FE389844D2D0}" type="presParOf" srcId="{DBCD9E39-DD60-4EC0-8578-5A1D5EFB447F}" destId="{C385B573-E22F-47F8-81FD-71B92E9E9981}" srcOrd="0" destOrd="0" presId="urn:microsoft.com/office/officeart/2005/8/layout/hierarchy3"/>
    <dgm:cxn modelId="{D8E62436-1E97-43D8-87E6-1E9A52DEA45F}" type="presParOf" srcId="{DBCD9E39-DD60-4EC0-8578-5A1D5EFB447F}" destId="{59C779F7-17A7-4038-8290-AD56839F8259}" srcOrd="1" destOrd="0" presId="urn:microsoft.com/office/officeart/2005/8/layout/hierarchy3"/>
  </dgm:cxnLst>
  <dgm:bg>
    <a:solidFill>
      <a:schemeClr val="tx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AC22B2-6454-49B8-B18B-2E28653238C0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F12A450C-22CB-4B3F-89FE-A351E2515B3F}">
      <dgm:prSet phldrT="[Text]"/>
      <dgm:spPr/>
      <dgm:t>
        <a:bodyPr/>
        <a:lstStyle/>
        <a:p>
          <a:r>
            <a:rPr lang="en-GB" dirty="0"/>
            <a:t>Work book on Moodle</a:t>
          </a:r>
        </a:p>
        <a:p>
          <a:r>
            <a:rPr lang="en-GB" dirty="0"/>
            <a:t>Including Templates for presentation and the Academic Blog</a:t>
          </a:r>
        </a:p>
      </dgm:t>
    </dgm:pt>
    <dgm:pt modelId="{FA5A32FC-4C65-461D-AD24-404881B321FA}" type="parTrans" cxnId="{0D59E5C7-5346-42C1-8814-ED263193B252}">
      <dgm:prSet/>
      <dgm:spPr/>
      <dgm:t>
        <a:bodyPr/>
        <a:lstStyle/>
        <a:p>
          <a:endParaRPr lang="en-GB"/>
        </a:p>
      </dgm:t>
    </dgm:pt>
    <dgm:pt modelId="{EFCD86FB-3C22-4A29-AB66-1F1AACAA07F4}" type="sibTrans" cxnId="{0D59E5C7-5346-42C1-8814-ED263193B252}">
      <dgm:prSet/>
      <dgm:spPr/>
      <dgm:t>
        <a:bodyPr/>
        <a:lstStyle/>
        <a:p>
          <a:endParaRPr lang="en-GB"/>
        </a:p>
      </dgm:t>
    </dgm:pt>
    <dgm:pt modelId="{3E98EB43-6FA7-4C25-A827-05EFBBD68E83}">
      <dgm:prSet phldrT="[Text]"/>
      <dgm:spPr/>
      <dgm:t>
        <a:bodyPr/>
        <a:lstStyle/>
        <a:p>
          <a:r>
            <a:rPr lang="en-GB" dirty="0"/>
            <a:t>Week 10 WORKSHOP</a:t>
          </a:r>
        </a:p>
        <a:p>
          <a:r>
            <a:rPr lang="en-GB" dirty="0"/>
            <a:t>Presentation</a:t>
          </a:r>
        </a:p>
        <a:p>
          <a:r>
            <a:rPr lang="en-GB" dirty="0"/>
            <a:t>Drafting your slides </a:t>
          </a:r>
        </a:p>
      </dgm:t>
    </dgm:pt>
    <dgm:pt modelId="{F9798A1B-C82D-4835-A460-CC2199DD04E1}" type="parTrans" cxnId="{2D271118-231D-43DF-A4FB-E8FCF5DA9999}">
      <dgm:prSet/>
      <dgm:spPr/>
      <dgm:t>
        <a:bodyPr/>
        <a:lstStyle/>
        <a:p>
          <a:endParaRPr lang="en-GB"/>
        </a:p>
      </dgm:t>
    </dgm:pt>
    <dgm:pt modelId="{163AD5A4-510A-46DB-98D1-82BBD6F9A394}" type="sibTrans" cxnId="{2D271118-231D-43DF-A4FB-E8FCF5DA9999}">
      <dgm:prSet/>
      <dgm:spPr/>
      <dgm:t>
        <a:bodyPr/>
        <a:lstStyle/>
        <a:p>
          <a:endParaRPr lang="en-GB"/>
        </a:p>
      </dgm:t>
    </dgm:pt>
    <dgm:pt modelId="{130C3F4D-CBAB-48BC-BCF7-3222DAD060BA}">
      <dgm:prSet phldrT="[Text]"/>
      <dgm:spPr/>
      <dgm:t>
        <a:bodyPr/>
        <a:lstStyle/>
        <a:p>
          <a:r>
            <a:rPr lang="en-GB" dirty="0"/>
            <a:t>Week 12 ACADEMIC TUTORIAL OF 1 HOUR</a:t>
          </a:r>
        </a:p>
        <a:p>
          <a:r>
            <a:rPr lang="en-GB" dirty="0">
              <a:solidFill>
                <a:srgbClr val="FF0000"/>
              </a:solidFill>
            </a:rPr>
            <a:t>Please book and come with the draft presentation and the draft blog</a:t>
          </a:r>
        </a:p>
      </dgm:t>
    </dgm:pt>
    <dgm:pt modelId="{E902541E-C7AA-4CC4-8EDD-86D77E43A48D}" type="parTrans" cxnId="{2EB44FD8-87DE-4457-85E7-7F57DC461505}">
      <dgm:prSet/>
      <dgm:spPr/>
      <dgm:t>
        <a:bodyPr/>
        <a:lstStyle/>
        <a:p>
          <a:endParaRPr lang="en-GB"/>
        </a:p>
      </dgm:t>
    </dgm:pt>
    <dgm:pt modelId="{0079DB4F-9D9B-44A8-A84D-2DC2C0C126AB}" type="sibTrans" cxnId="{2EB44FD8-87DE-4457-85E7-7F57DC461505}">
      <dgm:prSet/>
      <dgm:spPr/>
      <dgm:t>
        <a:bodyPr/>
        <a:lstStyle/>
        <a:p>
          <a:endParaRPr lang="en-GB"/>
        </a:p>
      </dgm:t>
    </dgm:pt>
    <dgm:pt modelId="{9B7D196A-827E-4CED-B925-9A33A6942D58}">
      <dgm:prSet phldrT="[Text]"/>
      <dgm:spPr/>
      <dgm:t>
        <a:bodyPr/>
        <a:lstStyle/>
        <a:p>
          <a:r>
            <a:rPr lang="en-GB" dirty="0"/>
            <a:t>Week 11 WORKSHOPs </a:t>
          </a:r>
        </a:p>
        <a:p>
          <a:r>
            <a:rPr lang="en-GB" dirty="0"/>
            <a:t>Drafting your Academic Blog </a:t>
          </a:r>
        </a:p>
        <a:p>
          <a:endParaRPr lang="en-GB" dirty="0"/>
        </a:p>
      </dgm:t>
    </dgm:pt>
    <dgm:pt modelId="{F43B9659-36BE-42EA-88FF-630C95B3939E}" type="parTrans" cxnId="{F25A75DC-B16C-494F-B6F6-5CAC21D1ABEF}">
      <dgm:prSet/>
      <dgm:spPr/>
      <dgm:t>
        <a:bodyPr/>
        <a:lstStyle/>
        <a:p>
          <a:endParaRPr lang="en-GB"/>
        </a:p>
      </dgm:t>
    </dgm:pt>
    <dgm:pt modelId="{96D2FFE8-069F-4F5C-A300-A15B53E7C3E2}" type="sibTrans" cxnId="{F25A75DC-B16C-494F-B6F6-5CAC21D1ABEF}">
      <dgm:prSet/>
      <dgm:spPr/>
      <dgm:t>
        <a:bodyPr/>
        <a:lstStyle/>
        <a:p>
          <a:endParaRPr lang="en-GB"/>
        </a:p>
      </dgm:t>
    </dgm:pt>
    <dgm:pt modelId="{EE8DA12A-9284-43D5-BBC2-63177E247CC2}" type="pres">
      <dgm:prSet presAssocID="{ADAC22B2-6454-49B8-B18B-2E28653238C0}" presName="diagram" presStyleCnt="0">
        <dgm:presLayoutVars>
          <dgm:dir/>
          <dgm:resizeHandles val="exact"/>
        </dgm:presLayoutVars>
      </dgm:prSet>
      <dgm:spPr/>
    </dgm:pt>
    <dgm:pt modelId="{8AA33BDB-79CF-4464-851D-A89A1DE41E41}" type="pres">
      <dgm:prSet presAssocID="{F12A450C-22CB-4B3F-89FE-A351E2515B3F}" presName="node" presStyleLbl="node1" presStyleIdx="0" presStyleCnt="4">
        <dgm:presLayoutVars>
          <dgm:bulletEnabled val="1"/>
        </dgm:presLayoutVars>
      </dgm:prSet>
      <dgm:spPr/>
    </dgm:pt>
    <dgm:pt modelId="{1AFA1089-F326-4939-9422-A7E088EF823F}" type="pres">
      <dgm:prSet presAssocID="{EFCD86FB-3C22-4A29-AB66-1F1AACAA07F4}" presName="sibTrans" presStyleCnt="0"/>
      <dgm:spPr/>
    </dgm:pt>
    <dgm:pt modelId="{B06A34ED-0828-4DB2-9DD6-B092AF516D6E}" type="pres">
      <dgm:prSet presAssocID="{3E98EB43-6FA7-4C25-A827-05EFBBD68E83}" presName="node" presStyleLbl="node1" presStyleIdx="1" presStyleCnt="4">
        <dgm:presLayoutVars>
          <dgm:bulletEnabled val="1"/>
        </dgm:presLayoutVars>
      </dgm:prSet>
      <dgm:spPr/>
    </dgm:pt>
    <dgm:pt modelId="{2A0825C2-5AF4-42C5-8D38-33A5F43AB87A}" type="pres">
      <dgm:prSet presAssocID="{163AD5A4-510A-46DB-98D1-82BBD6F9A394}" presName="sibTrans" presStyleCnt="0"/>
      <dgm:spPr/>
    </dgm:pt>
    <dgm:pt modelId="{48434E1B-3035-4B62-86BF-3261BE75E82D}" type="pres">
      <dgm:prSet presAssocID="{130C3F4D-CBAB-48BC-BCF7-3222DAD060BA}" presName="node" presStyleLbl="node1" presStyleIdx="2" presStyleCnt="4" custLinFactY="18817" custLinFactNeighborX="-55000" custLinFactNeighborY="100000">
        <dgm:presLayoutVars>
          <dgm:bulletEnabled val="1"/>
        </dgm:presLayoutVars>
      </dgm:prSet>
      <dgm:spPr/>
    </dgm:pt>
    <dgm:pt modelId="{E5C89DDB-9248-4ED3-9DE7-2615055AFF75}" type="pres">
      <dgm:prSet presAssocID="{0079DB4F-9D9B-44A8-A84D-2DC2C0C126AB}" presName="sibTrans" presStyleCnt="0"/>
      <dgm:spPr/>
    </dgm:pt>
    <dgm:pt modelId="{02198861-8D88-4B33-8EA7-F25F768D41B7}" type="pres">
      <dgm:prSet presAssocID="{9B7D196A-827E-4CED-B925-9A33A6942D58}" presName="node" presStyleLbl="node1" presStyleIdx="3" presStyleCnt="4" custLinFactY="-16667" custLinFactNeighborX="61261" custLinFactNeighborY="-100000">
        <dgm:presLayoutVars>
          <dgm:bulletEnabled val="1"/>
        </dgm:presLayoutVars>
      </dgm:prSet>
      <dgm:spPr/>
    </dgm:pt>
  </dgm:ptLst>
  <dgm:cxnLst>
    <dgm:cxn modelId="{34391712-C054-4BCB-8153-CC4DC59BDFC5}" type="presOf" srcId="{9B7D196A-827E-4CED-B925-9A33A6942D58}" destId="{02198861-8D88-4B33-8EA7-F25F768D41B7}" srcOrd="0" destOrd="0" presId="urn:microsoft.com/office/officeart/2005/8/layout/default"/>
    <dgm:cxn modelId="{2D271118-231D-43DF-A4FB-E8FCF5DA9999}" srcId="{ADAC22B2-6454-49B8-B18B-2E28653238C0}" destId="{3E98EB43-6FA7-4C25-A827-05EFBBD68E83}" srcOrd="1" destOrd="0" parTransId="{F9798A1B-C82D-4835-A460-CC2199DD04E1}" sibTransId="{163AD5A4-510A-46DB-98D1-82BBD6F9A394}"/>
    <dgm:cxn modelId="{AB84D51A-6EF3-436A-A8A0-192D5E23E7F3}" type="presOf" srcId="{3E98EB43-6FA7-4C25-A827-05EFBBD68E83}" destId="{B06A34ED-0828-4DB2-9DD6-B092AF516D6E}" srcOrd="0" destOrd="0" presId="urn:microsoft.com/office/officeart/2005/8/layout/default"/>
    <dgm:cxn modelId="{DD318932-731A-4805-92E2-1F6F8AE7999B}" type="presOf" srcId="{130C3F4D-CBAB-48BC-BCF7-3222DAD060BA}" destId="{48434E1B-3035-4B62-86BF-3261BE75E82D}" srcOrd="0" destOrd="0" presId="urn:microsoft.com/office/officeart/2005/8/layout/default"/>
    <dgm:cxn modelId="{0D59E5C7-5346-42C1-8814-ED263193B252}" srcId="{ADAC22B2-6454-49B8-B18B-2E28653238C0}" destId="{F12A450C-22CB-4B3F-89FE-A351E2515B3F}" srcOrd="0" destOrd="0" parTransId="{FA5A32FC-4C65-461D-AD24-404881B321FA}" sibTransId="{EFCD86FB-3C22-4A29-AB66-1F1AACAA07F4}"/>
    <dgm:cxn modelId="{2EB44FD8-87DE-4457-85E7-7F57DC461505}" srcId="{ADAC22B2-6454-49B8-B18B-2E28653238C0}" destId="{130C3F4D-CBAB-48BC-BCF7-3222DAD060BA}" srcOrd="2" destOrd="0" parTransId="{E902541E-C7AA-4CC4-8EDD-86D77E43A48D}" sibTransId="{0079DB4F-9D9B-44A8-A84D-2DC2C0C126AB}"/>
    <dgm:cxn modelId="{F25A75DC-B16C-494F-B6F6-5CAC21D1ABEF}" srcId="{ADAC22B2-6454-49B8-B18B-2E28653238C0}" destId="{9B7D196A-827E-4CED-B925-9A33A6942D58}" srcOrd="3" destOrd="0" parTransId="{F43B9659-36BE-42EA-88FF-630C95B3939E}" sibTransId="{96D2FFE8-069F-4F5C-A300-A15B53E7C3E2}"/>
    <dgm:cxn modelId="{6B7810E5-C7C4-4011-B097-361D51A2C230}" type="presOf" srcId="{ADAC22B2-6454-49B8-B18B-2E28653238C0}" destId="{EE8DA12A-9284-43D5-BBC2-63177E247CC2}" srcOrd="0" destOrd="0" presId="urn:microsoft.com/office/officeart/2005/8/layout/default"/>
    <dgm:cxn modelId="{35EF3AFA-5A8E-42E7-98B4-0D2FA59B6FEA}" type="presOf" srcId="{F12A450C-22CB-4B3F-89FE-A351E2515B3F}" destId="{8AA33BDB-79CF-4464-851D-A89A1DE41E41}" srcOrd="0" destOrd="0" presId="urn:microsoft.com/office/officeart/2005/8/layout/default"/>
    <dgm:cxn modelId="{E640D5ED-F947-47CE-A07D-FCE69F08ED86}" type="presParOf" srcId="{EE8DA12A-9284-43D5-BBC2-63177E247CC2}" destId="{8AA33BDB-79CF-4464-851D-A89A1DE41E41}" srcOrd="0" destOrd="0" presId="urn:microsoft.com/office/officeart/2005/8/layout/default"/>
    <dgm:cxn modelId="{09212204-6864-4DF2-82EB-A7E7817DD15F}" type="presParOf" srcId="{EE8DA12A-9284-43D5-BBC2-63177E247CC2}" destId="{1AFA1089-F326-4939-9422-A7E088EF823F}" srcOrd="1" destOrd="0" presId="urn:microsoft.com/office/officeart/2005/8/layout/default"/>
    <dgm:cxn modelId="{CFFAEB9A-F816-4C4D-B084-F9C449437D1E}" type="presParOf" srcId="{EE8DA12A-9284-43D5-BBC2-63177E247CC2}" destId="{B06A34ED-0828-4DB2-9DD6-B092AF516D6E}" srcOrd="2" destOrd="0" presId="urn:microsoft.com/office/officeart/2005/8/layout/default"/>
    <dgm:cxn modelId="{C3C90AA6-EC5F-4691-A48E-6C70F7C582F1}" type="presParOf" srcId="{EE8DA12A-9284-43D5-BBC2-63177E247CC2}" destId="{2A0825C2-5AF4-42C5-8D38-33A5F43AB87A}" srcOrd="3" destOrd="0" presId="urn:microsoft.com/office/officeart/2005/8/layout/default"/>
    <dgm:cxn modelId="{DC6F8BCF-A51B-41E7-AA1D-C9E9E92F1317}" type="presParOf" srcId="{EE8DA12A-9284-43D5-BBC2-63177E247CC2}" destId="{48434E1B-3035-4B62-86BF-3261BE75E82D}" srcOrd="4" destOrd="0" presId="urn:microsoft.com/office/officeart/2005/8/layout/default"/>
    <dgm:cxn modelId="{10482AD4-3913-4388-8489-9FB128BC340D}" type="presParOf" srcId="{EE8DA12A-9284-43D5-BBC2-63177E247CC2}" destId="{E5C89DDB-9248-4ED3-9DE7-2615055AFF75}" srcOrd="5" destOrd="0" presId="urn:microsoft.com/office/officeart/2005/8/layout/default"/>
    <dgm:cxn modelId="{8A6EFBD1-D6B9-46BC-996A-70017804A9E5}" type="presParOf" srcId="{EE8DA12A-9284-43D5-BBC2-63177E247CC2}" destId="{02198861-8D88-4B33-8EA7-F25F768D41B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37E48-C5B0-43A3-AF53-A5717B49AC0C}">
      <dsp:nvSpPr>
        <dsp:cNvPr id="0" name=""/>
        <dsp:cNvSpPr/>
      </dsp:nvSpPr>
      <dsp:spPr>
        <a:xfrm>
          <a:off x="1640" y="186337"/>
          <a:ext cx="2362342" cy="1054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cs typeface="Calibri"/>
            </a:rPr>
            <a:t>Part </a:t>
          </a:r>
          <a:r>
            <a:rPr lang="en-GB" sz="1300" kern="1200" dirty="0">
              <a:cs typeface="Calibri"/>
            </a:rPr>
            <a:t>A – </a:t>
          </a:r>
          <a:r>
            <a:rPr lang="en-US" sz="1300" kern="1200" dirty="0">
              <a:cs typeface="Calibri"/>
            </a:rPr>
            <a:t>Micro presentation (formative and summative) 5% deduction if slides are not uploaded to Turnitin</a:t>
          </a:r>
          <a:endParaRPr lang="en-GB" sz="1300" kern="1200" dirty="0">
            <a:latin typeface="Calibri"/>
            <a:cs typeface="Calibri"/>
          </a:endParaRPr>
        </a:p>
      </dsp:txBody>
      <dsp:txXfrm>
        <a:off x="32526" y="217223"/>
        <a:ext cx="2300570" cy="992742"/>
      </dsp:txXfrm>
    </dsp:sp>
    <dsp:sp modelId="{420C6BAB-DA4A-405A-BA54-B03FA18E8988}">
      <dsp:nvSpPr>
        <dsp:cNvPr id="0" name=""/>
        <dsp:cNvSpPr/>
      </dsp:nvSpPr>
      <dsp:spPr>
        <a:xfrm>
          <a:off x="237874" y="1240851"/>
          <a:ext cx="236234" cy="902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2456"/>
              </a:lnTo>
              <a:lnTo>
                <a:pt x="236234" y="90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B2CAE-AE6F-4626-A93B-26140F08AD6E}">
      <dsp:nvSpPr>
        <dsp:cNvPr id="0" name=""/>
        <dsp:cNvSpPr/>
      </dsp:nvSpPr>
      <dsp:spPr>
        <a:xfrm>
          <a:off x="474108" y="1541670"/>
          <a:ext cx="1925240" cy="120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Submit slide(s) to Turnitin by Friday 8</a:t>
          </a:r>
          <a:r>
            <a:rPr lang="en-GB" sz="1400" kern="1200" baseline="30000" dirty="0"/>
            <a:t>th</a:t>
          </a:r>
          <a:r>
            <a:rPr lang="en-GB" sz="1400" kern="1200" dirty="0"/>
            <a:t> November 2019 14.59GMT. </a:t>
          </a:r>
          <a:endParaRPr lang="en-GB" sz="1400" b="1" u="sng" kern="1200" dirty="0">
            <a:latin typeface="Calibri"/>
            <a:cs typeface="Calibri"/>
          </a:endParaRPr>
        </a:p>
      </dsp:txBody>
      <dsp:txXfrm>
        <a:off x="509351" y="1576913"/>
        <a:ext cx="1854754" cy="1132789"/>
      </dsp:txXfrm>
    </dsp:sp>
    <dsp:sp modelId="{49B74BA4-613C-41BF-BBFC-05BFB21CA779}">
      <dsp:nvSpPr>
        <dsp:cNvPr id="0" name=""/>
        <dsp:cNvSpPr/>
      </dsp:nvSpPr>
      <dsp:spPr>
        <a:xfrm>
          <a:off x="237874" y="1240851"/>
          <a:ext cx="236234" cy="2406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6550"/>
              </a:lnTo>
              <a:lnTo>
                <a:pt x="236234" y="24065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7C2F1-1852-4278-84E5-37D392248C49}">
      <dsp:nvSpPr>
        <dsp:cNvPr id="0" name=""/>
        <dsp:cNvSpPr/>
      </dsp:nvSpPr>
      <dsp:spPr>
        <a:xfrm>
          <a:off x="474108" y="3045764"/>
          <a:ext cx="1925240" cy="120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Peer review and tutor review on Monday 11</a:t>
          </a:r>
          <a:r>
            <a:rPr lang="en-GB" sz="1300" kern="1200" baseline="30000" dirty="0"/>
            <a:t>th</a:t>
          </a:r>
          <a:r>
            <a:rPr lang="en-GB" sz="1300" kern="1200" dirty="0"/>
            <a:t> November between 9.30 and 12.00. in the taught session. </a:t>
          </a:r>
          <a:r>
            <a:rPr lang="en-US" sz="1300" b="1" u="sng" kern="1200" dirty="0">
              <a:cs typeface="Calibri"/>
            </a:rPr>
            <a:t> </a:t>
          </a:r>
          <a:endParaRPr lang="en-GB" sz="1300" kern="1200" dirty="0">
            <a:cs typeface="Calibri"/>
          </a:endParaRPr>
        </a:p>
      </dsp:txBody>
      <dsp:txXfrm>
        <a:off x="509351" y="3081007"/>
        <a:ext cx="1854754" cy="1132789"/>
      </dsp:txXfrm>
    </dsp:sp>
    <dsp:sp modelId="{332285A7-6BD0-4562-A700-0CDDEDA82BD2}">
      <dsp:nvSpPr>
        <dsp:cNvPr id="0" name=""/>
        <dsp:cNvSpPr/>
      </dsp:nvSpPr>
      <dsp:spPr>
        <a:xfrm>
          <a:off x="2965620" y="186337"/>
          <a:ext cx="2406550" cy="1203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cs typeface="Calibri"/>
            </a:rPr>
            <a:t>Part B  – Presentation of 15  minutes with up to 10 minutes of questions (Summative – 80% of the marks)</a:t>
          </a:r>
          <a:endParaRPr lang="en-US" sz="1300" kern="1200" dirty="0">
            <a:cs typeface="Calibri"/>
          </a:endParaRPr>
        </a:p>
      </dsp:txBody>
      <dsp:txXfrm>
        <a:off x="3000863" y="221580"/>
        <a:ext cx="2336064" cy="1132789"/>
      </dsp:txXfrm>
    </dsp:sp>
    <dsp:sp modelId="{CC14BEC2-82CD-4F0D-870E-F639DBE15F85}">
      <dsp:nvSpPr>
        <dsp:cNvPr id="0" name=""/>
        <dsp:cNvSpPr/>
      </dsp:nvSpPr>
      <dsp:spPr>
        <a:xfrm>
          <a:off x="3206275" y="1389612"/>
          <a:ext cx="240655" cy="902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2456"/>
              </a:lnTo>
              <a:lnTo>
                <a:pt x="240655" y="90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8C830-A5CA-4A2F-BA06-E6EC2415E4D8}">
      <dsp:nvSpPr>
        <dsp:cNvPr id="0" name=""/>
        <dsp:cNvSpPr/>
      </dsp:nvSpPr>
      <dsp:spPr>
        <a:xfrm>
          <a:off x="3446930" y="1690431"/>
          <a:ext cx="1925240" cy="120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Submit </a:t>
          </a:r>
          <a:r>
            <a:rPr lang="en-GB" sz="1300" kern="1200" dirty="0" err="1"/>
            <a:t>powerpoint</a:t>
          </a:r>
          <a:r>
            <a:rPr lang="en-GB" sz="1300" kern="1200" dirty="0"/>
            <a:t> slides by Thursday 19</a:t>
          </a:r>
          <a:r>
            <a:rPr lang="en-GB" sz="1300" kern="1200" baseline="30000" dirty="0"/>
            <a:t>th</a:t>
          </a:r>
          <a:r>
            <a:rPr lang="en-GB" sz="1300" kern="1200" dirty="0"/>
            <a:t> December 2019 14.59 GMT.  </a:t>
          </a:r>
          <a:endParaRPr lang="en-GB" sz="1300" kern="1200" dirty="0">
            <a:cs typeface="Calibri"/>
          </a:endParaRPr>
        </a:p>
      </dsp:txBody>
      <dsp:txXfrm>
        <a:off x="3482173" y="1725674"/>
        <a:ext cx="1854754" cy="1132789"/>
      </dsp:txXfrm>
    </dsp:sp>
    <dsp:sp modelId="{C7AAED7C-B67A-44BB-9A30-36158ED95B17}">
      <dsp:nvSpPr>
        <dsp:cNvPr id="0" name=""/>
        <dsp:cNvSpPr/>
      </dsp:nvSpPr>
      <dsp:spPr>
        <a:xfrm>
          <a:off x="3206275" y="1389612"/>
          <a:ext cx="240655" cy="2406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6550"/>
              </a:lnTo>
              <a:lnTo>
                <a:pt x="240655" y="24065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6BAD52-DC12-4FB6-AC61-0DE3C0F5F427}">
      <dsp:nvSpPr>
        <dsp:cNvPr id="0" name=""/>
        <dsp:cNvSpPr/>
      </dsp:nvSpPr>
      <dsp:spPr>
        <a:xfrm>
          <a:off x="3446930" y="3194525"/>
          <a:ext cx="1925240" cy="120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Deliver the Presentation on Monday 6</a:t>
          </a:r>
          <a:r>
            <a:rPr lang="en-GB" sz="1300" kern="1200" baseline="30000" dirty="0"/>
            <a:t>th</a:t>
          </a:r>
          <a:r>
            <a:rPr lang="en-GB" sz="1300" kern="1200" dirty="0"/>
            <a:t> January 2020.  You will be allocated a time slot between 10 am and 5.30pm.. </a:t>
          </a:r>
          <a:endParaRPr lang="en-GB" sz="1300" b="1" kern="1200" dirty="0">
            <a:cs typeface="Calibri"/>
          </a:endParaRPr>
        </a:p>
      </dsp:txBody>
      <dsp:txXfrm>
        <a:off x="3482173" y="3229768"/>
        <a:ext cx="1854754" cy="1132789"/>
      </dsp:txXfrm>
    </dsp:sp>
    <dsp:sp modelId="{1AAF248F-1AA2-4B45-8789-6A7990797251}">
      <dsp:nvSpPr>
        <dsp:cNvPr id="0" name=""/>
        <dsp:cNvSpPr/>
      </dsp:nvSpPr>
      <dsp:spPr>
        <a:xfrm>
          <a:off x="5973808" y="186337"/>
          <a:ext cx="2406550" cy="1203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cs typeface="Calibri"/>
            </a:rPr>
            <a:t>Part C: Academic Blog of up to 800 words. Advocate/argue for developments in ECEC policy in a specific context from a specific theoretical position (Summative – 20% of the marks).</a:t>
          </a:r>
        </a:p>
      </dsp:txBody>
      <dsp:txXfrm>
        <a:off x="6009051" y="221580"/>
        <a:ext cx="2336064" cy="1132789"/>
      </dsp:txXfrm>
    </dsp:sp>
    <dsp:sp modelId="{C385B573-E22F-47F8-81FD-71B92E9E9981}">
      <dsp:nvSpPr>
        <dsp:cNvPr id="0" name=""/>
        <dsp:cNvSpPr/>
      </dsp:nvSpPr>
      <dsp:spPr>
        <a:xfrm>
          <a:off x="6214463" y="1389612"/>
          <a:ext cx="240655" cy="902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2456"/>
              </a:lnTo>
              <a:lnTo>
                <a:pt x="240655" y="90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C779F7-17A7-4038-8290-AD56839F8259}">
      <dsp:nvSpPr>
        <dsp:cNvPr id="0" name=""/>
        <dsp:cNvSpPr/>
      </dsp:nvSpPr>
      <dsp:spPr>
        <a:xfrm>
          <a:off x="6455119" y="1690431"/>
          <a:ext cx="1925240" cy="120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>
              <a:cs typeface="Calibri"/>
            </a:rPr>
            <a:t>Submit by Tuesday 7</a:t>
          </a:r>
          <a:r>
            <a:rPr lang="en-GB" sz="1300" b="1" kern="1200" baseline="30000" dirty="0">
              <a:cs typeface="Calibri"/>
            </a:rPr>
            <a:t>th</a:t>
          </a:r>
          <a:r>
            <a:rPr lang="en-GB" sz="1300" b="1" kern="1200" dirty="0">
              <a:cs typeface="Calibri"/>
            </a:rPr>
            <a:t> January 2020 at 14.59 GMT.</a:t>
          </a:r>
        </a:p>
      </dsp:txBody>
      <dsp:txXfrm>
        <a:off x="6490362" y="1725674"/>
        <a:ext cx="1854754" cy="1132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33BDB-79CF-4464-851D-A89A1DE41E41}">
      <dsp:nvSpPr>
        <dsp:cNvPr id="0" name=""/>
        <dsp:cNvSpPr/>
      </dsp:nvSpPr>
      <dsp:spPr>
        <a:xfrm>
          <a:off x="1051" y="269164"/>
          <a:ext cx="4099284" cy="24595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Work book on Moodle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Including Templates for presentation and the Academic Blog</a:t>
          </a:r>
        </a:p>
      </dsp:txBody>
      <dsp:txXfrm>
        <a:off x="1051" y="269164"/>
        <a:ext cx="4099284" cy="2459570"/>
      </dsp:txXfrm>
    </dsp:sp>
    <dsp:sp modelId="{B06A34ED-0828-4DB2-9DD6-B092AF516D6E}">
      <dsp:nvSpPr>
        <dsp:cNvPr id="0" name=""/>
        <dsp:cNvSpPr/>
      </dsp:nvSpPr>
      <dsp:spPr>
        <a:xfrm>
          <a:off x="4510264" y="269164"/>
          <a:ext cx="4099284" cy="24595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Week 10 WORKSHOP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Presentation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Drafting your slides </a:t>
          </a:r>
        </a:p>
      </dsp:txBody>
      <dsp:txXfrm>
        <a:off x="4510264" y="269164"/>
        <a:ext cx="4099284" cy="2459570"/>
      </dsp:txXfrm>
    </dsp:sp>
    <dsp:sp modelId="{48434E1B-3035-4B62-86BF-3261BE75E82D}">
      <dsp:nvSpPr>
        <dsp:cNvPr id="0" name=""/>
        <dsp:cNvSpPr/>
      </dsp:nvSpPr>
      <dsp:spPr>
        <a:xfrm>
          <a:off x="0" y="3407829"/>
          <a:ext cx="4099284" cy="24595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Week 12 ACADEMIC TUTORIAL OF 1 HOUR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>
              <a:solidFill>
                <a:srgbClr val="FF0000"/>
              </a:solidFill>
            </a:rPr>
            <a:t>Please book and come with the draft presentation and the draft blog</a:t>
          </a:r>
        </a:p>
      </dsp:txBody>
      <dsp:txXfrm>
        <a:off x="0" y="3407829"/>
        <a:ext cx="4099284" cy="2459570"/>
      </dsp:txXfrm>
    </dsp:sp>
    <dsp:sp modelId="{02198861-8D88-4B33-8EA7-F25F768D41B7}">
      <dsp:nvSpPr>
        <dsp:cNvPr id="0" name=""/>
        <dsp:cNvSpPr/>
      </dsp:nvSpPr>
      <dsp:spPr>
        <a:xfrm>
          <a:off x="4511315" y="269156"/>
          <a:ext cx="4099284" cy="245957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Week 11 WORKSHOPs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Drafting your Academic Blog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 dirty="0"/>
        </a:p>
      </dsp:txBody>
      <dsp:txXfrm>
        <a:off x="4511315" y="269156"/>
        <a:ext cx="4099284" cy="2459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8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9621" y="0"/>
            <a:ext cx="292088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26CC8-1971-4944-A3DC-3332A6D499BE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208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9621" y="9377363"/>
            <a:ext cx="292088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EC4E40-384A-4AC2-8B7C-D269BFC43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496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1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01517-6DE7-44A8-AECD-AB1C86477DED}" type="datetimeFigureOut">
              <a:rPr lang="en-GB" smtClean="0"/>
              <a:t>29/11/2019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5B173-F353-4148-BACD-30EA2FFB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623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5B173-F353-4148-BACD-30EA2FFBA8A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042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EDB0-1FD0-4A85-843B-89892CB37AFC}" type="datetime1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49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86E9E-F0D8-4080-8A22-FA588FA21A81}" type="datetime1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28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87164-8F5F-4470-A2D2-A95D7108C6B4}" type="datetime1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65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3C0DE-460E-4F74-A4DA-5942E0CBA7DC}" type="datetime1">
              <a:rPr lang="en-GB" smtClean="0"/>
              <a:t>29/11/2019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74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F737F-5D38-48E5-9859-EACCC026ED2B}" type="datetime1">
              <a:rPr lang="en-GB" smtClean="0"/>
              <a:t>29/11/2019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774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FFC1D-AC84-4933-BFFF-9E6239877861}" type="datetime1">
              <a:rPr lang="en-GB" smtClean="0"/>
              <a:t>29/11/2019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837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EEC9-6BB2-45A9-B80E-06724E939259}" type="datetime1">
              <a:rPr lang="en-GB" smtClean="0"/>
              <a:t>29/11/2019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39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5AA0-0A4A-496C-9C7D-4B5B51B8B957}" type="datetime1">
              <a:rPr lang="en-GB" smtClean="0"/>
              <a:t>29/11/2019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06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55B8D-8CC0-41B3-8B07-510FC0A38DD2}" type="datetime1">
              <a:rPr lang="en-GB" smtClean="0"/>
              <a:t>29/11/2019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314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56E65-8A2A-4939-B33A-7A1379354119}" type="datetime1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65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1FA10-840E-44AD-9047-B44F874316A2}" type="datetime1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483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48A69-612C-4F90-836F-B9867F1511F9}" type="datetime1">
              <a:rPr lang="en-GB" smtClean="0"/>
              <a:t>29/11/2019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Dr Jenny Robson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28FC0-EF9E-47A4-A9DC-0F8258C408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31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heconversation.com/providing-nairobis-mothers-with-subsidised-day-care-will-benefit-everyone-120994" TargetMode="External"/><Relationship Id="rId2" Type="http://schemas.openxmlformats.org/officeDocument/2006/relationships/hyperlink" Target="https://theconversation.com/underpaid-and-undervalued-the-reality-of-childcare-work-in-the-uk-87413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heconversation.com/the-us-is-stingier-with-child-care-and-maternity-leave-than-the-rest-of-the-world-94770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mnh.lstmed.ac.uk/how-to-write-an-academic-blog-in-5-simple-step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1"/>
            <a:ext cx="8001000" cy="1771650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>
                <a:cs typeface="Calibri"/>
              </a:rPr>
            </a:br>
            <a:r>
              <a:rPr lang="en-GB" sz="4000" dirty="0">
                <a:cs typeface="Calibri"/>
              </a:rPr>
              <a:t>Week 11</a:t>
            </a:r>
            <a:br>
              <a:rPr lang="en-GB" sz="4000" dirty="0">
                <a:cs typeface="Calibri"/>
              </a:rPr>
            </a:br>
            <a:r>
              <a:rPr lang="en-GB" sz="4000" dirty="0">
                <a:cs typeface="Calibri"/>
              </a:rPr>
              <a:t>Workshop session</a:t>
            </a:r>
            <a:br>
              <a:rPr lang="en-GB" sz="4000" dirty="0">
                <a:cs typeface="Calibri"/>
              </a:rPr>
            </a:br>
            <a:r>
              <a:rPr lang="en-GB" sz="4000" dirty="0">
                <a:cs typeface="Calibri"/>
              </a:rPr>
              <a:t>Writing an Academic Blog</a:t>
            </a:r>
            <a:br>
              <a:rPr lang="en-GB" dirty="0">
                <a:cs typeface="Calibri"/>
              </a:rPr>
            </a:br>
            <a:br>
              <a:rPr lang="en-GB" dirty="0">
                <a:cs typeface="Calibri"/>
              </a:rPr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dirty="0"/>
              <a:t>ED7414</a:t>
            </a:r>
          </a:p>
          <a:p>
            <a:endParaRPr lang="en-US" dirty="0"/>
          </a:p>
          <a:p>
            <a:r>
              <a:rPr lang="en-US" dirty="0"/>
              <a:t>Dr. Jenny Robson</a:t>
            </a:r>
          </a:p>
          <a:p>
            <a:r>
              <a:rPr lang="en-US" altLang="en-US" sz="2900" dirty="0">
                <a:latin typeface="Arial" charset="0"/>
                <a:cs typeface="Arial" charset="0"/>
              </a:rPr>
              <a:t>Copyright © 2019 University of East London Cass School of Education and Communities</a:t>
            </a:r>
            <a:br>
              <a:rPr lang="en-US" altLang="en-US" sz="2900" dirty="0">
                <a:latin typeface="Arial" charset="0"/>
                <a:cs typeface="Arial" charset="0"/>
              </a:rPr>
            </a:br>
            <a:r>
              <a:rPr lang="en-US" altLang="en-US" sz="2900" dirty="0">
                <a:latin typeface="Arial" charset="0"/>
                <a:cs typeface="Arial" charset="0"/>
              </a:rPr>
              <a:t>All rights reserved. </a:t>
            </a:r>
            <a:r>
              <a:rPr lang="en-US" altLang="en-US" sz="2900" dirty="0" err="1">
                <a:latin typeface="Arial" charset="0"/>
                <a:cs typeface="Arial" charset="0"/>
              </a:rPr>
              <a:t>Unauthorised</a:t>
            </a:r>
            <a:r>
              <a:rPr lang="en-US" altLang="en-US" sz="2900" dirty="0">
                <a:latin typeface="Arial" charset="0"/>
                <a:cs typeface="Arial" charset="0"/>
              </a:rPr>
              <a:t> use NOT permitted</a:t>
            </a:r>
            <a:endParaRPr lang="en-GB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3048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b="1" dirty="0"/>
              <a:t>ED7414: Early Childhood Policy Development and Implementation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312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2907169"/>
              </p:ext>
            </p:extLst>
          </p:nvPr>
        </p:nvGraphicFramePr>
        <p:xfrm>
          <a:off x="457200" y="1905000"/>
          <a:ext cx="8382000" cy="4584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368862"/>
            <a:ext cx="7162800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b="1" dirty="0"/>
              <a:t>ED7414 – Assessment Portfolio</a:t>
            </a:r>
          </a:p>
          <a:p>
            <a:endParaRPr lang="en-US" dirty="0"/>
          </a:p>
          <a:p>
            <a:r>
              <a:rPr lang="en-GB" dirty="0"/>
              <a:t>Students will apply Schon’s model of reflection to </a:t>
            </a:r>
            <a:r>
              <a:rPr lang="en-GB" b="1" dirty="0"/>
              <a:t>critically reflect</a:t>
            </a:r>
            <a:r>
              <a:rPr lang="en-GB" dirty="0"/>
              <a:t> on how their understanding of Early Childhood policy has developed as a result of engagement in ED7414.  .</a:t>
            </a:r>
            <a:endParaRPr lang="en-GB" b="1" dirty="0"/>
          </a:p>
          <a:p>
            <a:endParaRPr lang="en-GB" dirty="0"/>
          </a:p>
        </p:txBody>
      </p:sp>
      <p:sp>
        <p:nvSpPr>
          <p:cNvPr id="1638" name="TextBox 1637">
            <a:extLst>
              <a:ext uri="{FF2B5EF4-FFF2-40B4-BE49-F238E27FC236}">
                <a16:creationId xmlns:a16="http://schemas.microsoft.com/office/drawing/2014/main" id="{E47D1FE0-A61B-4E58-9590-6FD85F851711}"/>
              </a:ext>
            </a:extLst>
          </p:cNvPr>
          <p:cNvSpPr txBox="1"/>
          <p:nvPr/>
        </p:nvSpPr>
        <p:spPr>
          <a:xfrm>
            <a:off x="674738" y="5735278"/>
            <a:ext cx="7932787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4" name="Callout: Right Arrow 3">
            <a:extLst>
              <a:ext uri="{FF2B5EF4-FFF2-40B4-BE49-F238E27FC236}">
                <a16:creationId xmlns:a16="http://schemas.microsoft.com/office/drawing/2014/main" id="{AA224D80-D820-43E0-BD01-F88766FBF666}"/>
              </a:ext>
            </a:extLst>
          </p:cNvPr>
          <p:cNvSpPr/>
          <p:nvPr/>
        </p:nvSpPr>
        <p:spPr>
          <a:xfrm>
            <a:off x="152400" y="3505200"/>
            <a:ext cx="1143000" cy="1676400"/>
          </a:xfrm>
          <a:prstGeom prst="rightArrow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Completed!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11DBDF5-89B1-4EF5-98B6-D6A7EAAB4310}"/>
              </a:ext>
            </a:extLst>
          </p:cNvPr>
          <p:cNvCxnSpPr>
            <a:cxnSpLocks/>
          </p:cNvCxnSpPr>
          <p:nvPr/>
        </p:nvCxnSpPr>
        <p:spPr>
          <a:xfrm>
            <a:off x="674738" y="2123188"/>
            <a:ext cx="2754262" cy="4277612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8DE0AB-FE61-4CC8-9483-C816CE5F7695}"/>
              </a:ext>
            </a:extLst>
          </p:cNvPr>
          <p:cNvCxnSpPr>
            <a:cxnSpLocks/>
          </p:cNvCxnSpPr>
          <p:nvPr/>
        </p:nvCxnSpPr>
        <p:spPr>
          <a:xfrm flipH="1">
            <a:off x="536475" y="1905000"/>
            <a:ext cx="2816325" cy="449580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291FBF0-EC9E-4F81-9972-307032C4E714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E86314-C657-4011-B512-106F04ECE2E4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0C5E75-12BB-47B2-B283-E824A41990D3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5620CB-A83C-42D8-8B52-C55CF49A62C2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66ADD1-1F60-46D4-9856-6DF99324D953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6D84C5-1FBA-4FB6-955B-2683A29BE508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3871C0-6A81-4DBD-8525-F4B99395B555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14" name="Up Arrow 13"/>
          <p:cNvSpPr/>
          <p:nvPr/>
        </p:nvSpPr>
        <p:spPr>
          <a:xfrm rot="10800000">
            <a:off x="7848599" y="990600"/>
            <a:ext cx="1444725" cy="9144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8020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2362200"/>
            <a:ext cx="533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Group information share</a:t>
            </a:r>
          </a:p>
          <a:p>
            <a:pPr algn="ctr"/>
            <a:r>
              <a:rPr lang="en-GB" sz="3600" dirty="0"/>
              <a:t>What do we know about blogs?</a:t>
            </a:r>
          </a:p>
        </p:txBody>
      </p:sp>
    </p:spTree>
    <p:extLst>
      <p:ext uri="{BB962C8B-B14F-4D97-AF65-F5344CB8AC3E}">
        <p14:creationId xmlns:p14="http://schemas.microsoft.com/office/powerpoint/2010/main" val="337368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45761"/>
            <a:ext cx="8686800" cy="73866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2800" b="1" dirty="0"/>
              <a:t>Assignment requirements – Academic Blog (1)</a:t>
            </a:r>
          </a:p>
          <a:p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An academic blog of a maximum of 800 words (this includes the title and your key words)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You argue/advocate for developments (i.e. changes) in ECEC policy.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You adopt one specific theoretical position (e.g. theory of quality, regimes of truth, capability approach, systems theory or policy rationale) to support your argument.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You must apply the conventions of the academic blog (submit your blog as a word document with hyperlinks instead of in text citations).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You must provide a full list of references (no more than 8) at the end of the word document.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271865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45761"/>
            <a:ext cx="8686800" cy="56630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2800" b="1" dirty="0"/>
              <a:t>Assignment requirements – Academic Blog (2)</a:t>
            </a:r>
          </a:p>
          <a:p>
            <a:endParaRPr lang="en-GB" sz="2800" dirty="0"/>
          </a:p>
          <a:p>
            <a:r>
              <a:rPr lang="en-GB" sz="2800" dirty="0"/>
              <a:t>Suggested topics for the blog may include changes to: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parental leave policy in the UK.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ECEC policy in the UK or another country 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way in which quality is defined in ECEC policy.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way Fundamental British Values are defined in policy.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 way in which governments intervene in the childcare market</a:t>
            </a:r>
          </a:p>
          <a:p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63593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304800"/>
            <a:ext cx="86868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Examples of Academic Blogs related to Early Childhood Education and Care Policy</a:t>
            </a:r>
          </a:p>
          <a:p>
            <a:endParaRPr lang="en-GB" b="1" dirty="0"/>
          </a:p>
          <a:p>
            <a:r>
              <a:rPr lang="en-GB" b="1" u="sng" dirty="0">
                <a:solidFill>
                  <a:srgbClr val="00B050"/>
                </a:solidFill>
              </a:rPr>
              <a:t>Task: </a:t>
            </a:r>
          </a:p>
          <a:p>
            <a:r>
              <a:rPr lang="en-GB" b="1" dirty="0">
                <a:solidFill>
                  <a:srgbClr val="00B050"/>
                </a:solidFill>
              </a:rPr>
              <a:t>Choose one to read</a:t>
            </a:r>
          </a:p>
          <a:p>
            <a:r>
              <a:rPr lang="en-GB" b="1" dirty="0">
                <a:solidFill>
                  <a:srgbClr val="00B050"/>
                </a:solidFill>
              </a:rPr>
              <a:t>Identify how the writer analyses the ‘problem or issue’ and then argues for a change.</a:t>
            </a:r>
          </a:p>
          <a:p>
            <a:r>
              <a:rPr lang="en-GB" b="1" dirty="0">
                <a:solidFill>
                  <a:srgbClr val="00B050"/>
                </a:solidFill>
              </a:rPr>
              <a:t>How do they cite sources.</a:t>
            </a:r>
          </a:p>
          <a:p>
            <a:endParaRPr lang="en-GB" b="1" dirty="0"/>
          </a:p>
          <a:p>
            <a:r>
              <a:rPr lang="en-GB" b="1" dirty="0"/>
              <a:t>Example 1:</a:t>
            </a:r>
          </a:p>
          <a:p>
            <a:r>
              <a:rPr lang="en-GB" dirty="0"/>
              <a:t>Lloyd, E. (2018) ‘Underpaid and undervalued: the reality of childcare work in the UK’, </a:t>
            </a:r>
            <a:r>
              <a:rPr lang="en-GB" i="1" dirty="0"/>
              <a:t>The Conversation, </a:t>
            </a:r>
            <a:r>
              <a:rPr lang="en-GB" dirty="0"/>
              <a:t>20 April.  Available at: </a:t>
            </a:r>
            <a:r>
              <a:rPr lang="en-GB" dirty="0">
                <a:hlinkClick r:id="rId2"/>
              </a:rPr>
              <a:t>https://theconversation.com/underpaid-and-undervalued-the-reality-of-childcare-work-in-the-uk-87413</a:t>
            </a:r>
            <a:r>
              <a:rPr lang="en-GB" dirty="0"/>
              <a:t> </a:t>
            </a:r>
          </a:p>
          <a:p>
            <a:endParaRPr lang="en-GB" b="1" dirty="0"/>
          </a:p>
          <a:p>
            <a:r>
              <a:rPr lang="en-GB" b="1" dirty="0"/>
              <a:t>Example 2: </a:t>
            </a:r>
          </a:p>
          <a:p>
            <a:r>
              <a:rPr lang="en-GB" dirty="0" err="1"/>
              <a:t>Kitsao</a:t>
            </a:r>
            <a:r>
              <a:rPr lang="en-GB" dirty="0"/>
              <a:t>, P.W. and </a:t>
            </a:r>
            <a:r>
              <a:rPr lang="en-GB" dirty="0" err="1"/>
              <a:t>Nampijja</a:t>
            </a:r>
            <a:r>
              <a:rPr lang="en-GB" dirty="0"/>
              <a:t>, M. (2019) ‘Providing Nairobi’s mothers with subsidised day care will benefit everyone,’ 19 April. </a:t>
            </a:r>
            <a:r>
              <a:rPr lang="en-GB" i="1" dirty="0"/>
              <a:t>The Conversation,</a:t>
            </a:r>
            <a:r>
              <a:rPr lang="en-GB" dirty="0"/>
              <a:t> 6 August. Available at: </a:t>
            </a:r>
            <a:r>
              <a:rPr lang="en-GB" dirty="0">
                <a:hlinkClick r:id="rId3"/>
              </a:rPr>
              <a:t>https://theconversation.com/providing-nairobis-mothers-with-subsidised-day-care-will-benefit-everyone-120994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b="1" dirty="0"/>
              <a:t>Example 3: </a:t>
            </a:r>
          </a:p>
          <a:p>
            <a:r>
              <a:rPr lang="en-GB" dirty="0" err="1"/>
              <a:t>Misra</a:t>
            </a:r>
            <a:r>
              <a:rPr lang="en-GB" dirty="0"/>
              <a:t>, J. (2018) ‘ The US is stingier with child care and maternity leave than the rest of the world’, </a:t>
            </a:r>
            <a:r>
              <a:rPr lang="en-GB" i="1" dirty="0"/>
              <a:t>The Conversation, </a:t>
            </a:r>
            <a:r>
              <a:rPr lang="en-GB" dirty="0"/>
              <a:t>Available at: Available at: </a:t>
            </a:r>
            <a:r>
              <a:rPr lang="en-GB" dirty="0">
                <a:hlinkClick r:id="rId4"/>
              </a:rPr>
              <a:t>https://theconversation.com/the-us-is-stingier-with-child-care-and-maternity-leave-than-the-rest-of-the-world-94770</a:t>
            </a:r>
            <a:r>
              <a:rPr lang="en-GB" dirty="0"/>
              <a:t> </a:t>
            </a:r>
          </a:p>
          <a:p>
            <a:endParaRPr lang="en-GB" b="1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54469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2860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by step guide to writing a blog</a:t>
            </a:r>
          </a:p>
          <a:p>
            <a:r>
              <a:rPr lang="en-GB" b="1" dirty="0"/>
              <a:t>(Inspired by </a:t>
            </a:r>
            <a:r>
              <a:rPr lang="en-GB" b="1" dirty="0" err="1"/>
              <a:t>Aminu</a:t>
            </a:r>
            <a:r>
              <a:rPr lang="en-GB" b="1" dirty="0"/>
              <a:t>, No Date)</a:t>
            </a:r>
          </a:p>
          <a:p>
            <a:r>
              <a:rPr lang="en-GB" b="1" dirty="0"/>
              <a:t>‘You can write about almost anything as long as it has an academic angle’ (</a:t>
            </a:r>
            <a:r>
              <a:rPr lang="en-GB" b="1" dirty="0" err="1"/>
              <a:t>Aminu</a:t>
            </a:r>
            <a:r>
              <a:rPr lang="en-GB" b="1" dirty="0"/>
              <a:t>, No Date)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066800" y="2438400"/>
            <a:ext cx="2667000" cy="2819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4800" y="1261200"/>
            <a:ext cx="4222200" cy="424731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b="1" u="sng" dirty="0"/>
              <a:t>Select a topic</a:t>
            </a:r>
          </a:p>
          <a:p>
            <a:endParaRPr lang="en-GB" dirty="0"/>
          </a:p>
          <a:p>
            <a:r>
              <a:rPr lang="en-GB" dirty="0"/>
              <a:t>Which aspect of Early Childhood Policy interests you?</a:t>
            </a:r>
          </a:p>
          <a:p>
            <a:endParaRPr lang="en-GB" dirty="0"/>
          </a:p>
          <a:p>
            <a:r>
              <a:rPr lang="en-GB" dirty="0"/>
              <a:t>What is the change you may be arguing for?</a:t>
            </a:r>
          </a:p>
          <a:p>
            <a:endParaRPr lang="en-GB" dirty="0"/>
          </a:p>
          <a:p>
            <a:r>
              <a:rPr lang="en-GB" b="1" u="sng" dirty="0"/>
              <a:t>Select a theory</a:t>
            </a:r>
          </a:p>
          <a:p>
            <a:r>
              <a:rPr lang="en-GB" dirty="0"/>
              <a:t>Select a theory that you will apply as a lens through which to view this topic and which will support you in arguing for </a:t>
            </a:r>
            <a:r>
              <a:rPr lang="en-GB"/>
              <a:t>a change.</a:t>
            </a:r>
            <a:endParaRPr lang="en-GB">
              <a:cs typeface="Calibri"/>
            </a:endParaRPr>
          </a:p>
          <a:p>
            <a:endParaRPr lang="en-GB" dirty="0">
              <a:cs typeface="Calibri"/>
            </a:endParaRPr>
          </a:p>
          <a:p>
            <a:r>
              <a:rPr lang="en-GB" b="1" u="sng">
                <a:cs typeface="Calibri"/>
              </a:rPr>
              <a:t>Begin to gather your sources</a:t>
            </a:r>
            <a:endParaRPr lang="en-GB" b="1" u="sng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386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286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by step guide to writing a blog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066800" y="2438400"/>
            <a:ext cx="2667000" cy="2819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27600" y="1271400"/>
            <a:ext cx="3352800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dirty="0"/>
              <a:t>Informed by your learning on the module.</a:t>
            </a:r>
          </a:p>
          <a:p>
            <a:endParaRPr lang="en-GB" dirty="0"/>
          </a:p>
          <a:p>
            <a:r>
              <a:rPr lang="en-GB" dirty="0"/>
              <a:t>Brainstorm at least 10 points you’d like to make in the blog about this aspect of policy (see </a:t>
            </a:r>
            <a:r>
              <a:rPr lang="en-GB"/>
              <a:t>next slide).</a:t>
            </a:r>
            <a:endParaRPr lang="en-GB" dirty="0">
              <a:cs typeface="Calibri"/>
            </a:endParaRPr>
          </a:p>
          <a:p>
            <a:endParaRPr lang="en-GB" dirty="0"/>
          </a:p>
          <a:p>
            <a:r>
              <a:rPr lang="en-GB" dirty="0"/>
              <a:t>Some may be lead or supporting points. </a:t>
            </a:r>
          </a:p>
        </p:txBody>
      </p:sp>
    </p:spTree>
    <p:extLst>
      <p:ext uri="{BB962C8B-B14F-4D97-AF65-F5344CB8AC3E}">
        <p14:creationId xmlns:p14="http://schemas.microsoft.com/office/powerpoint/2010/main" val="851413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95623"/>
            <a:ext cx="31432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34400" y="428400"/>
            <a:ext cx="4558200" cy="53553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b="1" u="sng" dirty="0"/>
              <a:t>Ten questions that will support you in generating 10 key points</a:t>
            </a:r>
          </a:p>
          <a:p>
            <a:endParaRPr lang="en-GB" b="1" dirty="0">
              <a:cs typeface="Calibri"/>
            </a:endParaRPr>
          </a:p>
          <a:p>
            <a:r>
              <a:rPr lang="en-GB" b="1">
                <a:cs typeface="Calibri"/>
              </a:rPr>
              <a:t>Ideas: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cs typeface="Calibri"/>
              </a:rPr>
              <a:t>What is the problem/issue to be addressed?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Why is significant?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ea typeface="+mn-lt"/>
                <a:cs typeface="+mn-lt"/>
              </a:rPr>
              <a:t>What is the policy and its aim?</a:t>
            </a:r>
            <a:endParaRPr lang="en-GB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cs typeface="Calibri"/>
              </a:rPr>
              <a:t>What is the problem/issue to be addressed?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cs typeface="Calibri"/>
              </a:rPr>
              <a:t>How might theory support an understanding of the issue?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cs typeface="Calibri"/>
              </a:rPr>
              <a:t>What is the change in policy you are suggesting?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cs typeface="Calibri"/>
              </a:rPr>
              <a:t>Why are you proposing this change?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cs typeface="Calibri"/>
              </a:rPr>
              <a:t>How might theory support you understanding this change?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cs typeface="Calibri"/>
              </a:rPr>
              <a:t>What might be an alternative approach?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cs typeface="Calibri"/>
              </a:rPr>
              <a:t>Your summary and concluding point.</a:t>
            </a:r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8641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286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by step guide to writing a blog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066800" y="2438400"/>
            <a:ext cx="2667000" cy="2819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Step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0100" y="1066800"/>
            <a:ext cx="44577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Start writing</a:t>
            </a:r>
          </a:p>
          <a:p>
            <a:endParaRPr lang="en-GB" dirty="0"/>
          </a:p>
          <a:p>
            <a:r>
              <a:rPr lang="en-GB" dirty="0"/>
              <a:t>Go to the template and write an introductory paragraph.</a:t>
            </a:r>
          </a:p>
          <a:p>
            <a:endParaRPr lang="en-GB" dirty="0"/>
          </a:p>
          <a:p>
            <a:r>
              <a:rPr lang="en-GB" dirty="0"/>
              <a:t>The reader should know what your blog is about and why is this issue is significant.</a:t>
            </a:r>
          </a:p>
        </p:txBody>
      </p:sp>
    </p:spTree>
    <p:extLst>
      <p:ext uri="{BB962C8B-B14F-4D97-AF65-F5344CB8AC3E}">
        <p14:creationId xmlns:p14="http://schemas.microsoft.com/office/powerpoint/2010/main" val="977619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286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by step guide to writing a blog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066800" y="2438400"/>
            <a:ext cx="2667000" cy="2819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Step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00600" y="1066800"/>
            <a:ext cx="3657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Now write the main body of the blog.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Develop each point in your argument.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Include facts and perspectives that support each point in your argument from on line sources (you can cite them by hyper linking them).</a:t>
            </a:r>
          </a:p>
          <a:p>
            <a:endParaRPr lang="en-GB" dirty="0"/>
          </a:p>
          <a:p>
            <a:r>
              <a:rPr lang="en-GB" dirty="0"/>
              <a:t>Use short sentences and paragraphs.</a:t>
            </a:r>
          </a:p>
        </p:txBody>
      </p:sp>
    </p:spTree>
    <p:extLst>
      <p:ext uri="{BB962C8B-B14F-4D97-AF65-F5344CB8AC3E}">
        <p14:creationId xmlns:p14="http://schemas.microsoft.com/office/powerpoint/2010/main" val="2653525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286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Step by step guide to writing a blog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066800" y="2438400"/>
            <a:ext cx="2667000" cy="2819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Step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00600" y="838200"/>
            <a:ext cx="3657600" cy="48013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b="1" dirty="0"/>
              <a:t>Now write a conclusion of 1 or 2 sentences.</a:t>
            </a:r>
          </a:p>
          <a:p>
            <a:endParaRPr lang="en-GB" b="1" dirty="0"/>
          </a:p>
          <a:p>
            <a:r>
              <a:rPr lang="en-GB" b="1" dirty="0"/>
              <a:t>This should summarise either your argument for change or the change you are advocating for.</a:t>
            </a:r>
          </a:p>
          <a:p>
            <a:endParaRPr lang="en-GB" b="1" dirty="0"/>
          </a:p>
          <a:p>
            <a:r>
              <a:rPr lang="en-GB" b="1" dirty="0"/>
              <a:t>You could end with poising a question.</a:t>
            </a:r>
          </a:p>
          <a:p>
            <a:endParaRPr lang="en-GB" b="1" dirty="0"/>
          </a:p>
          <a:p>
            <a:endParaRPr lang="en-GB" b="1" dirty="0"/>
          </a:p>
          <a:p>
            <a:r>
              <a:rPr lang="en-GB" b="1"/>
              <a:t>Write your title – this could be a question or a statement.</a:t>
            </a:r>
            <a:endParaRPr lang="en-GB" b="1">
              <a:cs typeface="Calibri"/>
            </a:endParaRPr>
          </a:p>
          <a:p>
            <a:endParaRPr lang="en-GB" b="1" dirty="0"/>
          </a:p>
          <a:p>
            <a:r>
              <a:rPr lang="en-GB" b="1" dirty="0"/>
              <a:t>Identify 5 key words</a:t>
            </a:r>
          </a:p>
          <a:p>
            <a:endParaRPr lang="en-GB" b="1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44419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01FD07-D19F-420C-8BB0-312DD9DF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A51BB6F-7D91-4BDB-8419-4DBD947B1C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054676"/>
              </p:ext>
            </p:extLst>
          </p:nvPr>
        </p:nvGraphicFramePr>
        <p:xfrm>
          <a:off x="304800" y="685800"/>
          <a:ext cx="86106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3CDC4BC-506B-48CF-8C5D-5B4826B96ABA}"/>
              </a:ext>
            </a:extLst>
          </p:cNvPr>
          <p:cNvSpPr txBox="1"/>
          <p:nvPr/>
        </p:nvSpPr>
        <p:spPr>
          <a:xfrm>
            <a:off x="304800" y="228600"/>
            <a:ext cx="7696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Support available for your assignment tasks</a:t>
            </a:r>
          </a:p>
        </p:txBody>
      </p:sp>
    </p:spTree>
    <p:extLst>
      <p:ext uri="{BB962C8B-B14F-4D97-AF65-F5344CB8AC3E}">
        <p14:creationId xmlns:p14="http://schemas.microsoft.com/office/powerpoint/2010/main" val="181869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2B98EA-D5AD-4B30-AA48-C950A440A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 and Micky LeVoguer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544D59-0726-428C-B9E8-BF674EB29184}"/>
              </a:ext>
            </a:extLst>
          </p:cNvPr>
          <p:cNvSpPr txBox="1"/>
          <p:nvPr/>
        </p:nvSpPr>
        <p:spPr>
          <a:xfrm>
            <a:off x="2923867" y="2057400"/>
            <a:ext cx="3489835" cy="3908762"/>
          </a:xfrm>
          <a:prstGeom prst="rect">
            <a:avLst/>
          </a:prstGeom>
          <a:solidFill>
            <a:schemeClr val="tx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pPr algn="ctr"/>
            <a:endParaRPr lang="en-US" dirty="0">
              <a:solidFill>
                <a:schemeClr val="bg1"/>
              </a:solidFill>
              <a:cs typeface="Calibri"/>
            </a:endParaRPr>
          </a:p>
          <a:p>
            <a:pPr algn="ctr"/>
            <a:endParaRPr lang="en-US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cs typeface="Calibri"/>
              </a:rPr>
              <a:t>Any Questions?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0122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381000"/>
            <a:ext cx="769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References</a:t>
            </a:r>
          </a:p>
          <a:p>
            <a:r>
              <a:rPr lang="en-GB" dirty="0" err="1"/>
              <a:t>Aminu</a:t>
            </a:r>
            <a:r>
              <a:rPr lang="en-GB" dirty="0"/>
              <a:t>, M. </a:t>
            </a:r>
            <a:r>
              <a:rPr lang="en-GB" b="1" dirty="0"/>
              <a:t>(no date) </a:t>
            </a:r>
            <a:r>
              <a:rPr lang="en-GB" i="1" dirty="0"/>
              <a:t>How to write an academic blog in 5 simple steps</a:t>
            </a:r>
            <a:r>
              <a:rPr lang="en-GB" b="1" dirty="0"/>
              <a:t>, Centre for Maternal and </a:t>
            </a:r>
            <a:r>
              <a:rPr lang="en-GB" b="1" dirty="0" err="1"/>
              <a:t>Newborn</a:t>
            </a:r>
            <a:r>
              <a:rPr lang="en-GB" b="1" dirty="0"/>
              <a:t> Health, </a:t>
            </a:r>
            <a:r>
              <a:rPr lang="en-GB" dirty="0"/>
              <a:t>Available at: </a:t>
            </a:r>
            <a:r>
              <a:rPr lang="en-GB" dirty="0">
                <a:hlinkClick r:id="rId2"/>
              </a:rPr>
              <a:t>https://cmnh.lstmed.ac.uk/how-to-write-an-academic-blog-in-5-simple-steps</a:t>
            </a:r>
            <a:r>
              <a:rPr lang="en-GB" dirty="0"/>
              <a:t> Accessed: 27 November 2019.</a:t>
            </a:r>
            <a:r>
              <a:rPr lang="en-GB" b="1" dirty="0"/>
              <a:t> 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23168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2373</TotalTime>
  <Words>1019</Words>
  <Application>Microsoft Office PowerPoint</Application>
  <PresentationFormat>On-screen Show (4:3)</PresentationFormat>
  <Paragraphs>159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  Week 11 Workshop session Writing an Academic Blog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</dc:creator>
  <cp:lastModifiedBy>Jennifer Robson</cp:lastModifiedBy>
  <cp:revision>1365</cp:revision>
  <cp:lastPrinted>2019-11-06T10:14:13Z</cp:lastPrinted>
  <dcterms:created xsi:type="dcterms:W3CDTF">2018-10-09T10:43:51Z</dcterms:created>
  <dcterms:modified xsi:type="dcterms:W3CDTF">2019-11-29T11:27:39Z</dcterms:modified>
</cp:coreProperties>
</file>